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9"/>
  </p:notesMasterIdLst>
  <p:handoutMasterIdLst>
    <p:handoutMasterId r:id="rId20"/>
  </p:handoutMasterIdLst>
  <p:sldIdLst>
    <p:sldId id="256" r:id="rId5"/>
    <p:sldId id="265" r:id="rId6"/>
    <p:sldId id="266" r:id="rId7"/>
    <p:sldId id="277" r:id="rId8"/>
    <p:sldId id="280" r:id="rId9"/>
    <p:sldId id="270" r:id="rId10"/>
    <p:sldId id="271" r:id="rId11"/>
    <p:sldId id="269" r:id="rId12"/>
    <p:sldId id="276" r:id="rId13"/>
    <p:sldId id="278" r:id="rId14"/>
    <p:sldId id="279" r:id="rId15"/>
    <p:sldId id="281" r:id="rId16"/>
    <p:sldId id="272" r:id="rId17"/>
    <p:sldId id="275" r:id="rId18"/>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86" d="100"/>
          <a:sy n="86" d="100"/>
        </p:scale>
        <p:origin x="562" y="67"/>
      </p:cViewPr>
      <p:guideLst>
        <p:guide pos="3840"/>
        <p:guide orient="horz" pos="2160"/>
      </p:guideLst>
    </p:cSldViewPr>
  </p:slideViewPr>
  <p:notesTextViewPr>
    <p:cViewPr>
      <p:scale>
        <a:sx n="1" d="1"/>
        <a:sy n="1" d="1"/>
      </p:scale>
      <p:origin x="0" y="0"/>
    </p:cViewPr>
  </p:notesTextViewPr>
  <p:notesViewPr>
    <p:cSldViewPr showGuides="1">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zh-CN" altLang="en-US" dirty="0"/>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95386CDC-4A3A-4DFF-AF11-91A439C3A932}" type="datetime1">
              <a:rPr lang="zh-CN" altLang="en-US" smtClean="0">
                <a:latin typeface="微软雅黑" panose="020B0503020204020204" pitchFamily="34" charset="-122"/>
                <a:ea typeface="微软雅黑" panose="020B0503020204020204" pitchFamily="34" charset="-122"/>
              </a:rPr>
              <a:pPr algn="r" rtl="0"/>
              <a:t>2018/9/20</a:t>
            </a:fld>
            <a:endParaRPr lang="zh-CN" altLang="en-US" dirty="0">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zh-CN" altLang="en-US" dirty="0"/>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45ACAF8E-318A-4EFE-8633-D9E72ABCE0ED}" type="slidenum">
              <a:rPr lang="en-US" altLang="zh-CN" smtClean="0"/>
              <a:pPr algn="r" rtl="0"/>
              <a:t>‹#›</a:t>
            </a:fld>
            <a:endParaRPr lang="zh-CN" altLang="en-US" dirty="0"/>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2.jpg>
</file>

<file path=ppt/media/image3.jpg>
</file>

<file path=ppt/media/image4.jp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atin typeface="微软雅黑" panose="020B0503020204020204" pitchFamily="34" charset="-122"/>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rtl="0">
              <a:defRPr sz="1200">
                <a:latin typeface="微软雅黑" panose="020B0503020204020204" pitchFamily="34" charset="-122"/>
                <a:ea typeface="微软雅黑" panose="020B0503020204020204" pitchFamily="34" charset="-122"/>
              </a:defRPr>
            </a:lvl1pPr>
          </a:lstStyle>
          <a:p>
            <a:fld id="{C90B55CF-1AD3-47AF-86D6-6E83631F639F}" type="datetime1">
              <a:rPr lang="zh-CN" altLang="en-US" smtClean="0"/>
              <a:pPr/>
              <a:t>2018/9/20</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rtl="0">
              <a:defRPr sz="1200">
                <a:latin typeface="微软雅黑" panose="020B0503020204020204" pitchFamily="34" charset="-122"/>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rtl="0">
              <a:defRPr sz="1200">
                <a:latin typeface="微软雅黑" panose="020B0503020204020204" pitchFamily="34" charset="-122"/>
                <a:ea typeface="微软雅黑" panose="020B0503020204020204" pitchFamily="34" charset="-122"/>
              </a:defRPr>
            </a:lvl1pPr>
          </a:lstStyle>
          <a:p>
            <a:fld id="{5EE2CF44-2B13-41B4-A334-1CDF534EEBBF}" type="slidenum">
              <a:rPr lang="en-US" altLang="zh-CN" smtClean="0"/>
              <a:pPr/>
              <a:t>‹#›</a:t>
            </a:fld>
            <a:endParaRPr lang="zh-CN" altLang="en-US" dirty="0"/>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矩形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微软雅黑" panose="020B0503020204020204" pitchFamily="34" charset="-122"/>
              <a:ea typeface="微软雅黑" panose="020B0503020204020204" pitchFamily="34" charset="-122"/>
            </a:endParaRPr>
          </a:p>
        </p:txBody>
      </p:sp>
      <p:sp>
        <p:nvSpPr>
          <p:cNvPr id="7" name="矩形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dirty="0">
              <a:latin typeface="微软雅黑" panose="020B0503020204020204" pitchFamily="34" charset="-122"/>
              <a:ea typeface="微软雅黑" panose="020B0503020204020204" pitchFamily="34" charset="-122"/>
            </a:endParaRPr>
          </a:p>
        </p:txBody>
      </p:sp>
      <p:sp>
        <p:nvSpPr>
          <p:cNvPr id="2" name="标题 1"/>
          <p:cNvSpPr>
            <a:spLocks noGrp="1"/>
          </p:cNvSpPr>
          <p:nvPr>
            <p:ph type="ctrTitle"/>
          </p:nvPr>
        </p:nvSpPr>
        <p:spPr bwMode="white">
          <a:xfrm>
            <a:off x="1066800" y="3165763"/>
            <a:ext cx="10058400" cy="1711037"/>
          </a:xfrm>
        </p:spPr>
        <p:txBody>
          <a:bodyPr rtlCol="0" anchor="b">
            <a:normAutofit/>
          </a:bodyPr>
          <a:lstStyle>
            <a:lvl1pPr algn="l" rtl="0">
              <a:lnSpc>
                <a:spcPct val="80000"/>
              </a:lnSpc>
              <a:defRPr sz="5400">
                <a:solidFill>
                  <a:schemeClr val="tx1"/>
                </a:solidFill>
                <a:latin typeface="微软雅黑" panose="020B0503020204020204" pitchFamily="34" charset="-122"/>
                <a:ea typeface="微软雅黑" panose="020B0503020204020204" pitchFamily="34" charset="-122"/>
              </a:defRPr>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bwMode="white">
          <a:xfrm>
            <a:off x="1066800" y="4953000"/>
            <a:ext cx="10058400" cy="685800"/>
          </a:xfrm>
        </p:spPr>
        <p:txBody>
          <a:bodyPr rtlCol="0">
            <a:normAutofit/>
          </a:bodyPr>
          <a:lstStyle>
            <a:lvl1pPr marL="0" indent="0" algn="l" rtl="0">
              <a:spcBef>
                <a:spcPts val="0"/>
              </a:spcBef>
              <a:buNone/>
              <a:defRPr sz="2000">
                <a:solidFill>
                  <a:schemeClr val="accent1"/>
                </a:solidFill>
                <a:latin typeface="微软雅黑" panose="020B0503020204020204" pitchFamily="34" charset="-122"/>
                <a:ea typeface="微软雅黑" panose="020B0503020204020204" pitchFamily="34" charset="-122"/>
              </a:defRPr>
            </a:lvl1pPr>
            <a:lvl2pPr marL="457200" indent="0" algn="ctr" rtl="0">
              <a:buNone/>
              <a:defRPr sz="2000"/>
            </a:lvl2pPr>
            <a:lvl3pPr marL="914400" indent="0" algn="ctr" rtl="0">
              <a:buNone/>
              <a:defRPr sz="1800"/>
            </a:lvl3pPr>
            <a:lvl4pPr marL="1371600" indent="0" algn="ctr" rtl="0">
              <a:buNone/>
              <a:defRPr sz="1600"/>
            </a:lvl4pPr>
            <a:lvl5pPr marL="1828800" indent="0" algn="ctr" rtl="0">
              <a:buNone/>
              <a:defRPr sz="1600"/>
            </a:lvl5pPr>
            <a:lvl6pPr marL="2286000" indent="0" algn="ctr" rtl="0">
              <a:buNone/>
              <a:defRPr sz="1600"/>
            </a:lvl6pPr>
            <a:lvl7pPr marL="2743200" indent="0" algn="ctr" rtl="0">
              <a:buNone/>
              <a:defRPr sz="1600"/>
            </a:lvl7pPr>
            <a:lvl8pPr marL="3200400" indent="0" algn="ctr" rtl="0">
              <a:buNone/>
              <a:defRPr sz="1600"/>
            </a:lvl8pPr>
            <a:lvl9pPr marL="3657600" indent="0" algn="ctr" rtl="0">
              <a:buNone/>
              <a:defRPr sz="1600"/>
            </a:lvl9pPr>
          </a:lstStyle>
          <a:p>
            <a:pPr rtl="0"/>
            <a:r>
              <a:rPr lang="zh-CN" altLang="en-US" noProof="0"/>
              <a:t>单击此处编辑母版副标题样式</a:t>
            </a:r>
            <a:endParaRPr lang="zh-CN" altLang="en-US" noProof="0"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a:p>
        </p:txBody>
      </p:sp>
      <p:sp>
        <p:nvSpPr>
          <p:cNvPr id="3" name="竖排文字占位符 2"/>
          <p:cNvSpPr>
            <a:spLocks noGrp="1"/>
          </p:cNvSpPr>
          <p:nvPr>
            <p:ph type="body" orient="vert" idx="1"/>
          </p:nvPr>
        </p:nvSpPr>
        <p:spPr/>
        <p:txBody>
          <a:bodyPr vert="eaVert" rtlCol="0"/>
          <a:lstStyle/>
          <a:p>
            <a:pPr lvl="0" rtl="0"/>
            <a:r>
              <a:rPr lang="zh-CN" altLang="en-US"/>
              <a:t>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en-US" dirty="0"/>
          </a:p>
        </p:txBody>
      </p:sp>
      <p:sp>
        <p:nvSpPr>
          <p:cNvPr id="4" name="日期占位符 3"/>
          <p:cNvSpPr>
            <a:spLocks noGrp="1"/>
          </p:cNvSpPr>
          <p:nvPr>
            <p:ph type="dt" sz="half" idx="10"/>
          </p:nvPr>
        </p:nvSpPr>
        <p:spPr/>
        <p:txBody>
          <a:bodyPr rtlCol="0"/>
          <a:lstStyle>
            <a:lvl1pPr>
              <a:defRPr/>
            </a:lvl1pPr>
          </a:lstStyle>
          <a:p>
            <a:fld id="{4385F9EB-0B67-4E5D-ABB4-A1ED5DDCD960}" type="datetime1">
              <a:rPr lang="zh-CN" altLang="en-US" smtClean="0"/>
              <a:pPr/>
              <a:t>2018/9/20</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0" y="457199"/>
            <a:ext cx="1943100" cy="5638801"/>
          </a:xfrm>
        </p:spPr>
        <p:txBody>
          <a:bodyPr vert="eaVert" rtlCol="0"/>
          <a:lstStyle/>
          <a:p>
            <a:pPr rtl="0"/>
            <a:r>
              <a:rPr lang="zh-CN" altLang="en-US"/>
              <a:t>单击此处编辑母版标题样式</a:t>
            </a:r>
            <a:endParaRPr lang="en-US"/>
          </a:p>
        </p:txBody>
      </p:sp>
      <p:sp>
        <p:nvSpPr>
          <p:cNvPr id="3" name="竖排文字占位符 2"/>
          <p:cNvSpPr>
            <a:spLocks noGrp="1"/>
          </p:cNvSpPr>
          <p:nvPr>
            <p:ph type="body" orient="vert" idx="1"/>
          </p:nvPr>
        </p:nvSpPr>
        <p:spPr>
          <a:xfrm>
            <a:off x="1524000" y="457199"/>
            <a:ext cx="7048500" cy="5638801"/>
          </a:xfrm>
        </p:spPr>
        <p:txBody>
          <a:bodyPr vert="eaVert" rtlCol="0"/>
          <a:lstStyle/>
          <a:p>
            <a:pPr lvl="0" rtl="0"/>
            <a:r>
              <a:rPr lang="zh-CN" altLang="en-US"/>
              <a:t>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en-US" dirty="0"/>
          </a:p>
        </p:txBody>
      </p:sp>
      <p:sp>
        <p:nvSpPr>
          <p:cNvPr id="4" name="日期占位符 3"/>
          <p:cNvSpPr>
            <a:spLocks noGrp="1"/>
          </p:cNvSpPr>
          <p:nvPr>
            <p:ph type="dt" sz="half" idx="10"/>
          </p:nvPr>
        </p:nvSpPr>
        <p:spPr/>
        <p:txBody>
          <a:bodyPr rtlCol="0"/>
          <a:lstStyle>
            <a:lvl1pPr>
              <a:defRPr/>
            </a:lvl1pPr>
          </a:lstStyle>
          <a:p>
            <a:fld id="{CB93C0C8-F4D6-4152-97F1-BFA359CDCADC}" type="datetime1">
              <a:rPr lang="zh-CN" altLang="en-US" smtClean="0"/>
              <a:pPr/>
              <a:t>2018/9/20</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atin typeface="微软雅黑" panose="020B0503020204020204" pitchFamily="34" charset="-122"/>
                <a:ea typeface="微软雅黑" panose="020B0503020204020204" pitchFamily="34" charset="-122"/>
              </a:defRPr>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lgn="l" rtl="0">
              <a:defRPr>
                <a:latin typeface="微软雅黑" panose="020B0503020204020204" pitchFamily="34" charset="-122"/>
                <a:ea typeface="微软雅黑"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日期占位符 3"/>
          <p:cNvSpPr>
            <a:spLocks noGrp="1"/>
          </p:cNvSpPr>
          <p:nvPr>
            <p:ph type="dt" sz="half" idx="10"/>
          </p:nvPr>
        </p:nvSpPr>
        <p:spPr/>
        <p:txBody>
          <a:bodyPr rtlCol="0"/>
          <a:lstStyle>
            <a:lvl1pPr>
              <a:defRPr>
                <a:latin typeface="微软雅黑" panose="020B0503020204020204" pitchFamily="34" charset="-122"/>
                <a:ea typeface="微软雅黑" panose="020B0503020204020204" pitchFamily="34" charset="-122"/>
              </a:defRPr>
            </a:lvl1pPr>
          </a:lstStyle>
          <a:p>
            <a:fld id="{915EE253-6246-4F3E-9DFF-50962FEF5B4D}" type="datetime1">
              <a:rPr lang="zh-CN" altLang="en-US" smtClean="0"/>
              <a:pPr/>
              <a:t>2018/9/20</a:t>
            </a:fld>
            <a:endParaRPr lang="zh-CN" altLang="en-US" dirty="0"/>
          </a:p>
        </p:txBody>
      </p:sp>
      <p:sp>
        <p:nvSpPr>
          <p:cNvPr id="5" name="页脚占位符 4"/>
          <p:cNvSpPr>
            <a:spLocks noGrp="1"/>
          </p:cNvSpPr>
          <p:nvPr>
            <p:ph type="ftr" sz="quarter" idx="11"/>
          </p:nvPr>
        </p:nvSpPr>
        <p:spPr/>
        <p:txBody>
          <a:bodyPr rtlCol="0"/>
          <a:lstStyle>
            <a:lvl1pPr>
              <a:defRPr>
                <a:latin typeface="微软雅黑" panose="020B0503020204020204" pitchFamily="34" charset="-122"/>
                <a:ea typeface="微软雅黑" panose="020B0503020204020204" pitchFamily="34" charset="-122"/>
              </a:defRPr>
            </a:lvl1pPr>
          </a:lstStyle>
          <a:p>
            <a:endParaRPr lang="zh-CN" altLang="en-US" noProof="0" dirty="0"/>
          </a:p>
        </p:txBody>
      </p:sp>
      <p:sp>
        <p:nvSpPr>
          <p:cNvPr id="6" name="灯片编号占位符 5"/>
          <p:cNvSpPr>
            <a:spLocks noGrp="1"/>
          </p:cNvSpPr>
          <p:nvPr>
            <p:ph type="sldNum" sz="quarter" idx="12"/>
          </p:nvPr>
        </p:nvSpPr>
        <p:spPr/>
        <p:txBody>
          <a:bodyPr rtlCol="0"/>
          <a:lstStyle>
            <a:lvl1pPr>
              <a:defRPr>
                <a:latin typeface="微软雅黑" panose="020B0503020204020204" pitchFamily="34" charset="-122"/>
                <a:ea typeface="微软雅黑" panose="020B0503020204020204" pitchFamily="34" charset="-122"/>
              </a:defRPr>
            </a:lvl1pPr>
          </a:lstStyle>
          <a:p>
            <a:fld id="{E31375A4-56A4-47D6-9801-1991572033F7}" type="slidenum">
              <a:rPr lang="en-US" altLang="zh-CN" noProof="0" smtClean="0"/>
              <a:pPr/>
              <a:t>‹#›</a:t>
            </a:fld>
            <a:endParaRPr lang="zh-CN" altLang="en-US" noProof="0" dirty="0"/>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524000" y="1828800"/>
            <a:ext cx="9144000" cy="2743200"/>
          </a:xfrm>
        </p:spPr>
        <p:txBody>
          <a:bodyPr rtlCol="0" anchor="b">
            <a:normAutofit/>
          </a:bodyPr>
          <a:lstStyle>
            <a:lvl1pPr algn="l" rtl="0">
              <a:defRPr sz="5400">
                <a:solidFill>
                  <a:schemeClr val="tx1"/>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1524000" y="4589463"/>
            <a:ext cx="9144000" cy="1506537"/>
          </a:xfrm>
        </p:spPr>
        <p:txBody>
          <a:bodyPr rtlCol="0">
            <a:normAutofit/>
          </a:bodyPr>
          <a:lstStyle>
            <a:lvl1pPr marL="0" indent="0" algn="l" rtl="0">
              <a:spcBef>
                <a:spcPts val="0"/>
              </a:spcBef>
              <a:buNone/>
              <a:defRPr sz="2000">
                <a:solidFill>
                  <a:schemeClr val="accent1"/>
                </a:solidFill>
                <a:latin typeface="+mj-lt"/>
              </a:defRPr>
            </a:lvl1pPr>
            <a:lvl2pPr marL="457200" indent="0" algn="l" rtl="0">
              <a:buNone/>
              <a:defRPr sz="2000"/>
            </a:lvl2pPr>
            <a:lvl3pPr marL="914400" indent="0" algn="l" rtl="0">
              <a:buNone/>
              <a:defRPr sz="1800"/>
            </a:lvl3pPr>
            <a:lvl4pPr marL="1371600" indent="0" algn="l" rtl="0">
              <a:buNone/>
              <a:defRPr sz="1600"/>
            </a:lvl4pPr>
            <a:lvl5pPr marL="1828800" indent="0" algn="l" rtl="0">
              <a:buNone/>
              <a:defRPr sz="1600"/>
            </a:lvl5pPr>
            <a:lvl6pPr marL="2286000" indent="0" algn="l" rtl="0">
              <a:buNone/>
              <a:defRPr sz="1600"/>
            </a:lvl6pPr>
            <a:lvl7pPr marL="2743200" indent="0" algn="l" rtl="0">
              <a:buNone/>
              <a:defRPr sz="1600"/>
            </a:lvl7pPr>
            <a:lvl8pPr marL="3200400" indent="0" algn="l" rtl="0">
              <a:buNone/>
              <a:defRPr sz="1600"/>
            </a:lvl8pPr>
            <a:lvl9pPr marL="3657600" indent="0" algn="l" rtl="0">
              <a:buNone/>
              <a:defRPr sz="1600"/>
            </a:lvl9pPr>
          </a:lstStyle>
          <a:p>
            <a:pPr lvl="0" rtl="0"/>
            <a:r>
              <a:rPr lang="zh-CN" altLang="en-US"/>
              <a:t>编辑母版文本样式</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5240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4" name="内容占位符 3"/>
          <p:cNvSpPr>
            <a:spLocks noGrp="1"/>
          </p:cNvSpPr>
          <p:nvPr>
            <p:ph sz="half" idx="2"/>
          </p:nvPr>
        </p:nvSpPr>
        <p:spPr>
          <a:xfrm>
            <a:off x="6324600" y="1825625"/>
            <a:ext cx="4343400" cy="4270375"/>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DCBAF348-2B6B-4087-832D-430EBF0058EA}" type="datetime1">
              <a:rPr lang="zh-CN" altLang="en-US" smtClean="0"/>
              <a:pPr/>
              <a:t>2018/9/20</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E31375A4-56A4-47D6-9801-1991572033F7}" type="slidenum">
              <a:rPr lang="en-US" altLang="zh-CN" noProof="0" smtClean="0"/>
              <a:t>‹#›</a:t>
            </a:fld>
            <a:endParaRPr lang="zh-CN" altLang="en-US" noProof="0" dirty="0"/>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lvl1pPr>
              <a:defRPr>
                <a:latin typeface="微软雅黑" panose="020B0503020204020204" pitchFamily="34" charset="-122"/>
                <a:ea typeface="微软雅黑" panose="020B0503020204020204" pitchFamily="34" charset="-122"/>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1527048" y="1828800"/>
            <a:ext cx="4343400" cy="685800"/>
          </a:xfrm>
        </p:spPr>
        <p:txBody>
          <a:bodyPr rtlCol="0" anchor="ctr">
            <a:normAutofit/>
          </a:bodyPr>
          <a:lstStyle>
            <a:lvl1pPr marL="0" indent="0" algn="l" rtl="0">
              <a:spcBef>
                <a:spcPts val="0"/>
              </a:spcBef>
              <a:buNone/>
              <a:defRPr sz="2200" b="0">
                <a:solidFill>
                  <a:schemeClr val="tx1"/>
                </a:solidFill>
                <a:latin typeface="微软雅黑" panose="020B0503020204020204" pitchFamily="34" charset="-122"/>
                <a:ea typeface="微软雅黑" panose="020B0503020204020204" pitchFamily="34" charset="-122"/>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zh-CN" altLang="en-US"/>
              <a:t>编辑母版文本样式</a:t>
            </a:r>
          </a:p>
        </p:txBody>
      </p:sp>
      <p:sp>
        <p:nvSpPr>
          <p:cNvPr id="4" name="内容占位符 3"/>
          <p:cNvSpPr>
            <a:spLocks noGrp="1"/>
          </p:cNvSpPr>
          <p:nvPr>
            <p:ph sz="half" idx="2"/>
          </p:nvPr>
        </p:nvSpPr>
        <p:spPr>
          <a:xfrm>
            <a:off x="1527048" y="2514600"/>
            <a:ext cx="4343400" cy="3581401"/>
          </a:xfrm>
        </p:spPr>
        <p:txBody>
          <a:bodyPr rtlCol="0">
            <a:normAutofit/>
          </a:bodyPr>
          <a:lstStyle>
            <a:lvl1pPr algn="l" rtl="0">
              <a:defRPr sz="2000">
                <a:latin typeface="微软雅黑" panose="020B0503020204020204" pitchFamily="34" charset="-122"/>
                <a:ea typeface="微软雅黑" panose="020B0503020204020204" pitchFamily="34" charset="-122"/>
              </a:defRPr>
            </a:lvl1pPr>
            <a:lvl2pPr algn="l" rtl="0">
              <a:defRPr sz="1800">
                <a:latin typeface="微软雅黑" panose="020B0503020204020204" pitchFamily="34" charset="-122"/>
                <a:ea typeface="微软雅黑" panose="020B0503020204020204" pitchFamily="34" charset="-122"/>
              </a:defRPr>
            </a:lvl2pPr>
            <a:lvl3pPr algn="l" rtl="0">
              <a:defRPr sz="1600">
                <a:latin typeface="微软雅黑" panose="020B0503020204020204" pitchFamily="34" charset="-122"/>
                <a:ea typeface="微软雅黑" panose="020B0503020204020204" pitchFamily="34" charset="-122"/>
              </a:defRPr>
            </a:lvl3pPr>
            <a:lvl4pPr algn="l" rtl="0">
              <a:defRPr sz="1400">
                <a:latin typeface="微软雅黑" panose="020B0503020204020204" pitchFamily="34" charset="-122"/>
                <a:ea typeface="微软雅黑" panose="020B0503020204020204" pitchFamily="34" charset="-122"/>
              </a:defRPr>
            </a:lvl4pPr>
            <a:lvl5pPr algn="l" rtl="0">
              <a:defRPr sz="1400">
                <a:latin typeface="微软雅黑" panose="020B0503020204020204" pitchFamily="34" charset="-122"/>
                <a:ea typeface="微软雅黑" panose="020B0503020204020204" pitchFamily="34" charset="-122"/>
              </a:defRPr>
            </a:lvl5pPr>
            <a:lvl6pPr algn="l" rtl="0">
              <a:defRPr sz="1400"/>
            </a:lvl6pPr>
            <a:lvl7pPr algn="l" rtl="0">
              <a:defRPr sz="1400"/>
            </a:lvl7pPr>
            <a:lvl8pPr algn="l" rtl="0">
              <a:defRPr sz="1400"/>
            </a:lvl8pPr>
            <a:lvl9pPr algn="l" rtl="0">
              <a:defRPr sz="1400"/>
            </a:lvl9pPr>
          </a:lstStyle>
          <a:p>
            <a:pPr lvl="0" rtl="0"/>
            <a:r>
              <a:rPr lang="zh-CN" altLang="en-US"/>
              <a:t>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en-US" dirty="0"/>
          </a:p>
        </p:txBody>
      </p:sp>
      <p:sp>
        <p:nvSpPr>
          <p:cNvPr id="5" name="文本占位符 4"/>
          <p:cNvSpPr>
            <a:spLocks noGrp="1"/>
          </p:cNvSpPr>
          <p:nvPr>
            <p:ph type="body" sz="quarter" idx="3"/>
          </p:nvPr>
        </p:nvSpPr>
        <p:spPr>
          <a:xfrm>
            <a:off x="6327648" y="1828800"/>
            <a:ext cx="4343400" cy="685800"/>
          </a:xfrm>
        </p:spPr>
        <p:txBody>
          <a:bodyPr rtlCol="0" anchor="ctr">
            <a:normAutofit/>
          </a:bodyPr>
          <a:lstStyle>
            <a:lvl1pPr marL="0" indent="0" algn="l" rtl="0">
              <a:spcBef>
                <a:spcPts val="0"/>
              </a:spcBef>
              <a:buNone/>
              <a:defRPr sz="2200" b="0">
                <a:solidFill>
                  <a:schemeClr val="tx1"/>
                </a:solidFill>
                <a:latin typeface="微软雅黑" panose="020B0503020204020204" pitchFamily="34" charset="-122"/>
                <a:ea typeface="微软雅黑" panose="020B0503020204020204" pitchFamily="34" charset="-122"/>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zh-CN" altLang="en-US"/>
              <a:t>编辑母版文本样式</a:t>
            </a:r>
          </a:p>
        </p:txBody>
      </p:sp>
      <p:sp>
        <p:nvSpPr>
          <p:cNvPr id="6" name="内容占位符 5"/>
          <p:cNvSpPr>
            <a:spLocks noGrp="1"/>
          </p:cNvSpPr>
          <p:nvPr>
            <p:ph sz="quarter" idx="4"/>
          </p:nvPr>
        </p:nvSpPr>
        <p:spPr>
          <a:xfrm>
            <a:off x="6327648" y="2514600"/>
            <a:ext cx="4343400" cy="3581401"/>
          </a:xfrm>
        </p:spPr>
        <p:txBody>
          <a:bodyPr rtlCol="0">
            <a:normAutofit/>
          </a:bodyPr>
          <a:lstStyle>
            <a:lvl1pPr algn="l" rtl="0">
              <a:defRPr sz="2000">
                <a:latin typeface="微软雅黑" panose="020B0503020204020204" pitchFamily="34" charset="-122"/>
                <a:ea typeface="微软雅黑" panose="020B0503020204020204" pitchFamily="34" charset="-122"/>
              </a:defRPr>
            </a:lvl1pPr>
            <a:lvl2pPr algn="l" rtl="0">
              <a:defRPr sz="1800">
                <a:latin typeface="微软雅黑" panose="020B0503020204020204" pitchFamily="34" charset="-122"/>
                <a:ea typeface="微软雅黑" panose="020B0503020204020204" pitchFamily="34" charset="-122"/>
              </a:defRPr>
            </a:lvl2pPr>
            <a:lvl3pPr algn="l" rtl="0">
              <a:defRPr sz="1600">
                <a:latin typeface="微软雅黑" panose="020B0503020204020204" pitchFamily="34" charset="-122"/>
                <a:ea typeface="微软雅黑" panose="020B0503020204020204" pitchFamily="34" charset="-122"/>
              </a:defRPr>
            </a:lvl3pPr>
            <a:lvl4pPr algn="l" rtl="0">
              <a:defRPr sz="1400">
                <a:latin typeface="微软雅黑" panose="020B0503020204020204" pitchFamily="34" charset="-122"/>
                <a:ea typeface="微软雅黑" panose="020B0503020204020204" pitchFamily="34" charset="-122"/>
              </a:defRPr>
            </a:lvl4pPr>
            <a:lvl5pPr algn="l" rtl="0">
              <a:defRPr sz="1400">
                <a:latin typeface="微软雅黑" panose="020B0503020204020204" pitchFamily="34" charset="-122"/>
                <a:ea typeface="微软雅黑" panose="020B0503020204020204" pitchFamily="34" charset="-122"/>
              </a:defRPr>
            </a:lvl5pPr>
            <a:lvl6pPr algn="l" rtl="0">
              <a:defRPr sz="1400"/>
            </a:lvl6pPr>
            <a:lvl7pPr algn="l" rtl="0">
              <a:defRPr sz="1400"/>
            </a:lvl7pPr>
            <a:lvl8pPr algn="l" rtl="0">
              <a:defRPr sz="1400"/>
            </a:lvl8pPr>
            <a:lvl9pPr algn="l" rtl="0">
              <a:defRPr sz="1400"/>
            </a:lvl9pPr>
          </a:lstStyle>
          <a:p>
            <a:pPr lvl="0" rtl="0"/>
            <a:r>
              <a:rPr lang="zh-CN" altLang="en-US"/>
              <a:t>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en-US" dirty="0"/>
          </a:p>
        </p:txBody>
      </p:sp>
      <p:sp>
        <p:nvSpPr>
          <p:cNvPr id="7" name="日期占位符 6"/>
          <p:cNvSpPr>
            <a:spLocks noGrp="1"/>
          </p:cNvSpPr>
          <p:nvPr>
            <p:ph type="dt" sz="half" idx="10"/>
          </p:nvPr>
        </p:nvSpPr>
        <p:spPr/>
        <p:txBody>
          <a:bodyPr rtlCol="0"/>
          <a:lstStyle>
            <a:lvl1pPr>
              <a:defRPr>
                <a:latin typeface="微软雅黑" panose="020B0503020204020204" pitchFamily="34" charset="-122"/>
                <a:ea typeface="微软雅黑" panose="020B0503020204020204" pitchFamily="34" charset="-122"/>
              </a:defRPr>
            </a:lvl1pPr>
          </a:lstStyle>
          <a:p>
            <a:r>
              <a:rPr lang="en-US" dirty="0"/>
              <a:t>​</a:t>
            </a:r>
            <a:fld id="{40C5CB09-2A8F-49B0-BF09-DF29E5A58BC3}" type="datetime1">
              <a:rPr lang="zh-CN" altLang="en-US" smtClean="0"/>
              <a:pPr/>
              <a:t>2018/9/20</a:t>
            </a:fld>
            <a:r>
              <a:rPr lang="en-US" dirty="0"/>
              <a:t>​</a:t>
            </a:r>
          </a:p>
        </p:txBody>
      </p:sp>
      <p:sp>
        <p:nvSpPr>
          <p:cNvPr id="8" name="页脚占位符 7"/>
          <p:cNvSpPr>
            <a:spLocks noGrp="1"/>
          </p:cNvSpPr>
          <p:nvPr>
            <p:ph type="ftr" sz="quarter" idx="11"/>
          </p:nvPr>
        </p:nvSpPr>
        <p:spPr/>
        <p:txBody>
          <a:bodyPr rtlCol="0"/>
          <a:lstStyle>
            <a:lvl1pPr>
              <a:defRPr>
                <a:latin typeface="微软雅黑" panose="020B0503020204020204" pitchFamily="34" charset="-122"/>
                <a:ea typeface="微软雅黑" panose="020B0503020204020204" pitchFamily="34" charset="-122"/>
              </a:defRPr>
            </a:lvl1pPr>
          </a:lstStyle>
          <a:p>
            <a:endParaRPr lang="en-US" dirty="0"/>
          </a:p>
        </p:txBody>
      </p:sp>
      <p:sp>
        <p:nvSpPr>
          <p:cNvPr id="9" name="灯片编号占位符 8"/>
          <p:cNvSpPr>
            <a:spLocks noGrp="1"/>
          </p:cNvSpPr>
          <p:nvPr>
            <p:ph type="sldNum" sz="quarter" idx="12"/>
          </p:nvPr>
        </p:nvSpPr>
        <p:spPr/>
        <p:txBody>
          <a:bodyPr rtlCol="0"/>
          <a:lstStyle>
            <a:lvl1pPr>
              <a:defRPr>
                <a:latin typeface="微软雅黑" panose="020B0503020204020204" pitchFamily="34" charset="-122"/>
                <a:ea typeface="微软雅黑" panose="020B0503020204020204" pitchFamily="34" charset="-122"/>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3" name="日期占位符 2"/>
          <p:cNvSpPr>
            <a:spLocks noGrp="1"/>
          </p:cNvSpPr>
          <p:nvPr>
            <p:ph type="dt" sz="half" idx="10"/>
          </p:nvPr>
        </p:nvSpPr>
        <p:spPr/>
        <p:txBody>
          <a:bodyPr rtlCol="0"/>
          <a:lstStyle>
            <a:lvl1pPr>
              <a:defRPr/>
            </a:lvl1pPr>
          </a:lstStyle>
          <a:p>
            <a:fld id="{44E388C4-8DF4-4B6C-8CA7-8C6DAB185AB3}" type="datetime1">
              <a:rPr lang="zh-CN" altLang="en-US" smtClean="0"/>
              <a:pPr/>
              <a:t>2018/9/20</a:t>
            </a:fld>
            <a:endParaRPr lang="en-US" dirty="0"/>
          </a:p>
        </p:txBody>
      </p:sp>
      <p:sp>
        <p:nvSpPr>
          <p:cNvPr id="4" name="页脚占位符 3"/>
          <p:cNvSpPr>
            <a:spLocks noGrp="1"/>
          </p:cNvSpPr>
          <p:nvPr>
            <p:ph type="ftr" sz="quarter" idx="11"/>
          </p:nvPr>
        </p:nvSpPr>
        <p:spPr/>
        <p:txBody>
          <a:bodyPr rtlCol="0"/>
          <a:lstStyle/>
          <a:p>
            <a:pPr rtl="0"/>
            <a:endParaRPr lang="en-US" dirty="0"/>
          </a:p>
        </p:txBody>
      </p:sp>
      <p:sp>
        <p:nvSpPr>
          <p:cNvPr id="5" name="灯片编号占位符 4"/>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E62A07F3-1D45-48EC-9D47-29A0A5918F2C}" type="datetime1">
              <a:rPr lang="zh-CN" altLang="en-US" smtClean="0"/>
              <a:pPr/>
              <a:t>2018/9/20</a:t>
            </a:fld>
            <a:endParaRPr lang="en-US" dirty="0"/>
          </a:p>
        </p:txBody>
      </p:sp>
      <p:sp>
        <p:nvSpPr>
          <p:cNvPr id="3" name="页脚占位符 2"/>
          <p:cNvSpPr>
            <a:spLocks noGrp="1"/>
          </p:cNvSpPr>
          <p:nvPr>
            <p:ph type="ftr" sz="quarter" idx="11"/>
          </p:nvPr>
        </p:nvSpPr>
        <p:spPr/>
        <p:txBody>
          <a:bodyPr rtlCol="0"/>
          <a:lstStyle/>
          <a:p>
            <a:pPr rtl="0"/>
            <a:endParaRPr lang="en-US" dirty="0"/>
          </a:p>
        </p:txBody>
      </p:sp>
      <p:sp>
        <p:nvSpPr>
          <p:cNvPr id="4" name="灯片编号占位符 3"/>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带题注的内容">
    <p:spTree>
      <p:nvGrpSpPr>
        <p:cNvPr id="1" name=""/>
        <p:cNvGrpSpPr/>
        <p:nvPr/>
      </p:nvGrpSpPr>
      <p:grpSpPr>
        <a:xfrm>
          <a:off x="0" y="0"/>
          <a:ext cx="0" cy="0"/>
          <a:chOff x="0" y="0"/>
          <a:chExt cx="0" cy="0"/>
        </a:xfrm>
      </p:grpSpPr>
      <p:sp>
        <p:nvSpPr>
          <p:cNvPr id="2" name="标题 1"/>
          <p:cNvSpPr>
            <a:spLocks noGrp="1"/>
          </p:cNvSpPr>
          <p:nvPr>
            <p:ph type="title"/>
          </p:nvPr>
        </p:nvSpPr>
        <p:spPr>
          <a:xfrm>
            <a:off x="8002587" y="1600200"/>
            <a:ext cx="3122613" cy="1828800"/>
          </a:xfrm>
        </p:spPr>
        <p:txBody>
          <a:bodyPr rtlCol="0" anchor="b">
            <a:normAutofit/>
          </a:bodyPr>
          <a:lstStyle>
            <a:lvl1pPr algn="l" rtl="0">
              <a:defRPr sz="3400"/>
            </a:lvl1pPr>
          </a:lstStyle>
          <a:p>
            <a:pPr rtl="0"/>
            <a:r>
              <a:rPr lang="zh-CN" altLang="en-US"/>
              <a:t>单击此处编辑母版标题样式</a:t>
            </a:r>
            <a:endParaRPr lang="en-US" dirty="0"/>
          </a:p>
        </p:txBody>
      </p:sp>
      <p:sp>
        <p:nvSpPr>
          <p:cNvPr id="3" name="内容占位符 2"/>
          <p:cNvSpPr>
            <a:spLocks noGrp="1"/>
          </p:cNvSpPr>
          <p:nvPr>
            <p:ph idx="1"/>
          </p:nvPr>
        </p:nvSpPr>
        <p:spPr>
          <a:xfrm>
            <a:off x="760412" y="762000"/>
            <a:ext cx="6400800" cy="5334000"/>
          </a:xfrm>
        </p:spPr>
        <p:txBody>
          <a:bodyPr rtlCol="0">
            <a:normAutofit/>
          </a:bodyPr>
          <a:lstStyle>
            <a:lvl1pPr algn="l" rtl="0">
              <a:defRPr sz="2000"/>
            </a:lvl1pPr>
            <a:lvl2pPr algn="l" rtl="0">
              <a:defRPr sz="1800"/>
            </a:lvl2pPr>
            <a:lvl3pPr algn="l" rtl="0">
              <a:defRPr sz="1600"/>
            </a:lvl3pPr>
            <a:lvl4pPr algn="l" rtl="0">
              <a:defRPr sz="1400"/>
            </a:lvl4pPr>
            <a:lvl5pPr algn="l" rtl="0">
              <a:defRPr sz="1400"/>
            </a:lvl5pPr>
            <a:lvl6pPr algn="l" rtl="0">
              <a:defRPr sz="1400"/>
            </a:lvl6pPr>
            <a:lvl7pPr algn="l" rtl="0">
              <a:defRPr sz="1400"/>
            </a:lvl7pPr>
            <a:lvl8pPr algn="l" rtl="0">
              <a:defRPr sz="1400"/>
            </a:lvl8pPr>
            <a:lvl9pPr algn="l" rtl="0">
              <a:defRPr sz="1400"/>
            </a:lvl9pPr>
          </a:lstStyle>
          <a:p>
            <a:pPr lvl="0" rtl="0"/>
            <a:r>
              <a:rPr lang="zh-CN" altLang="en-US"/>
              <a:t>编辑母版文本样式</a:t>
            </a:r>
          </a:p>
          <a:p>
            <a:pPr lvl="1" rtl="0"/>
            <a:r>
              <a:rPr lang="zh-CN" altLang="en-US"/>
              <a:t>第二级</a:t>
            </a:r>
          </a:p>
          <a:p>
            <a:pPr lvl="2" rtl="0"/>
            <a:r>
              <a:rPr lang="zh-CN" altLang="en-US"/>
              <a:t>第三级</a:t>
            </a:r>
          </a:p>
          <a:p>
            <a:pPr lvl="3" rtl="0"/>
            <a:r>
              <a:rPr lang="zh-CN" altLang="en-US"/>
              <a:t>第四级</a:t>
            </a:r>
          </a:p>
          <a:p>
            <a:pPr lvl="4" rtl="0"/>
            <a:r>
              <a:rPr lang="zh-CN" altLang="en-US"/>
              <a:t>第五级</a:t>
            </a:r>
            <a:endParaRPr lang="en-US" dirty="0"/>
          </a:p>
        </p:txBody>
      </p:sp>
      <p:sp>
        <p:nvSpPr>
          <p:cNvPr id="4" name="文本占位符 3"/>
          <p:cNvSpPr>
            <a:spLocks noGrp="1"/>
          </p:cNvSpPr>
          <p:nvPr>
            <p:ph type="body" sz="half" idx="2"/>
          </p:nvPr>
        </p:nvSpPr>
        <p:spPr>
          <a:xfrm>
            <a:off x="8001039" y="3429000"/>
            <a:ext cx="3124161"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rtl="0"/>
            <a:r>
              <a:rPr lang="zh-CN" altLang="en-US"/>
              <a:t>编辑母版文本样式</a:t>
            </a:r>
          </a:p>
        </p:txBody>
      </p:sp>
      <p:sp>
        <p:nvSpPr>
          <p:cNvPr id="5" name="日期占位符 4"/>
          <p:cNvSpPr>
            <a:spLocks noGrp="1"/>
          </p:cNvSpPr>
          <p:nvPr>
            <p:ph type="dt" sz="half" idx="10"/>
          </p:nvPr>
        </p:nvSpPr>
        <p:spPr/>
        <p:txBody>
          <a:bodyPr rtlCol="0"/>
          <a:lstStyle>
            <a:lvl1pPr>
              <a:defRPr/>
            </a:lvl1pPr>
          </a:lstStyle>
          <a:p>
            <a:fld id="{BE69D157-EE52-4810-8D9E-BA1E04C6E59A}" type="datetime1">
              <a:rPr lang="zh-CN" altLang="en-US" smtClean="0"/>
              <a:pPr/>
              <a:t>2018/9/20</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8" name="矩形 7"/>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sz="1600" dirty="0"/>
          </a:p>
        </p:txBody>
      </p:sp>
      <p:sp>
        <p:nvSpPr>
          <p:cNvPr id="2" name="标题 1"/>
          <p:cNvSpPr>
            <a:spLocks noGrp="1"/>
          </p:cNvSpPr>
          <p:nvPr>
            <p:ph type="title"/>
          </p:nvPr>
        </p:nvSpPr>
        <p:spPr>
          <a:xfrm>
            <a:off x="7997952" y="1600200"/>
            <a:ext cx="3127248" cy="1828800"/>
          </a:xfrm>
        </p:spPr>
        <p:txBody>
          <a:bodyPr rtlCol="0" anchor="b">
            <a:normAutofit/>
          </a:bodyPr>
          <a:lstStyle>
            <a:lvl1pPr algn="l" rtl="0">
              <a:defRPr sz="3400"/>
            </a:lvl1pPr>
          </a:lstStyle>
          <a:p>
            <a:pPr rtl="0"/>
            <a:r>
              <a:rPr lang="zh-CN" altLang="en-US"/>
              <a:t>单击此处编辑母版标题样式</a:t>
            </a:r>
            <a:endParaRPr lang="en-US"/>
          </a:p>
        </p:txBody>
      </p:sp>
      <p:sp>
        <p:nvSpPr>
          <p:cNvPr id="3" name="图片占位符 2"/>
          <p:cNvSpPr>
            <a:spLocks noGrp="1"/>
          </p:cNvSpPr>
          <p:nvPr>
            <p:ph type="pic" idx="1"/>
          </p:nvPr>
        </p:nvSpPr>
        <p:spPr>
          <a:xfrm>
            <a:off x="781251" y="777240"/>
            <a:ext cx="6400800" cy="5303520"/>
          </a:xfrm>
        </p:spPr>
        <p:txBody>
          <a:bodyPr tIns="457200" rtlCol="0">
            <a:normAutofit/>
          </a:bodyPr>
          <a:lstStyle>
            <a:lvl1pPr marL="0" indent="0" algn="ctr" rtl="0">
              <a:buNone/>
              <a:defRPr sz="20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zh-CN" altLang="en-US"/>
              <a:t>单击图标添加图片</a:t>
            </a:r>
            <a:endParaRPr lang="en-US" dirty="0"/>
          </a:p>
        </p:txBody>
      </p:sp>
      <p:sp>
        <p:nvSpPr>
          <p:cNvPr id="4" name="文本占位符 3"/>
          <p:cNvSpPr>
            <a:spLocks noGrp="1"/>
          </p:cNvSpPr>
          <p:nvPr>
            <p:ph type="body" sz="half" idx="2"/>
          </p:nvPr>
        </p:nvSpPr>
        <p:spPr>
          <a:xfrm>
            <a:off x="7997952" y="3429000"/>
            <a:ext cx="3127248" cy="1828800"/>
          </a:xfrm>
        </p:spPr>
        <p:txBody>
          <a:bodyPr rtlCol="0"/>
          <a:lstStyle>
            <a:lvl1pPr marL="0" indent="0" algn="l" rtl="0">
              <a:spcBef>
                <a:spcPts val="0"/>
              </a:spcBef>
              <a:buNone/>
              <a:defRPr sz="1600"/>
            </a:lvl1pPr>
            <a:lvl2pPr marL="457200" indent="0" algn="l" rtl="0">
              <a:buNone/>
              <a:defRPr sz="1400"/>
            </a:lvl2pPr>
            <a:lvl3pPr marL="914400" indent="0" algn="l" rtl="0">
              <a:buNone/>
              <a:defRPr sz="1200"/>
            </a:lvl3pPr>
            <a:lvl4pPr marL="1371600" indent="0" algn="l" rtl="0">
              <a:buNone/>
              <a:defRPr sz="1000"/>
            </a:lvl4pPr>
            <a:lvl5pPr marL="1828800" indent="0" algn="l" rtl="0">
              <a:buNone/>
              <a:defRPr sz="1000"/>
            </a:lvl5pPr>
            <a:lvl6pPr marL="2286000" indent="0" algn="l" rtl="0">
              <a:buNone/>
              <a:defRPr sz="1000"/>
            </a:lvl6pPr>
            <a:lvl7pPr marL="2743200" indent="0" algn="l" rtl="0">
              <a:buNone/>
              <a:defRPr sz="1000"/>
            </a:lvl7pPr>
            <a:lvl8pPr marL="3200400" indent="0" algn="l" rtl="0">
              <a:buNone/>
              <a:defRPr sz="1000"/>
            </a:lvl8pPr>
            <a:lvl9pPr marL="3657600" indent="0" algn="l" rtl="0">
              <a:buNone/>
              <a:defRPr sz="1000"/>
            </a:lvl9pPr>
          </a:lstStyle>
          <a:p>
            <a:pPr lvl="0" rtl="0"/>
            <a:r>
              <a:rPr lang="zh-CN" altLang="en-US"/>
              <a:t>编辑母版文本样式</a:t>
            </a:r>
          </a:p>
        </p:txBody>
      </p:sp>
      <p:sp>
        <p:nvSpPr>
          <p:cNvPr id="5" name="日期占位符 4"/>
          <p:cNvSpPr>
            <a:spLocks noGrp="1"/>
          </p:cNvSpPr>
          <p:nvPr>
            <p:ph type="dt" sz="half" idx="10"/>
          </p:nvPr>
        </p:nvSpPr>
        <p:spPr/>
        <p:txBody>
          <a:bodyPr rtlCol="0"/>
          <a:lstStyle>
            <a:lvl1pPr>
              <a:defRPr/>
            </a:lvl1pPr>
          </a:lstStyle>
          <a:p>
            <a:fld id="{D2AAA618-E7BD-4A95-B6B7-82E26C40DBBA}" type="datetime1">
              <a:rPr lang="zh-CN" altLang="en-US" smtClean="0"/>
              <a:pPr/>
              <a:t>2018/9/20</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E31375A4-56A4-47D6-9801-1991572033F7}" type="slidenum">
              <a:rPr lang="en-US" smtClean="0"/>
              <a:t>‹#›</a:t>
            </a:fld>
            <a:endParaRPr lang="en-US" dirty="0"/>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rtl="0">
              <a:defRPr sz="800">
                <a:solidFill>
                  <a:schemeClr val="tx1">
                    <a:lumMod val="85000"/>
                  </a:schemeClr>
                </a:solidFill>
                <a:latin typeface="微软雅黑" panose="020B0503020204020204" pitchFamily="34" charset="-122"/>
                <a:ea typeface="微软雅黑" panose="020B0503020204020204" pitchFamily="34" charset="-122"/>
              </a:defRPr>
            </a:lvl1pPr>
          </a:lstStyle>
          <a:p>
            <a:fld id="{3162C21B-7446-4450-8488-5C06B94AC818}" type="datetime1">
              <a:rPr lang="zh-CN" altLang="en-US" smtClean="0"/>
              <a:pPr/>
              <a:t>2018/9/20</a:t>
            </a:fld>
            <a:endParaRPr lang="zh-CN" altLang="en-US" dirty="0"/>
          </a:p>
        </p:txBody>
      </p:sp>
      <p:sp>
        <p:nvSpPr>
          <p:cNvPr id="5" name="页脚占位符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rtl="0">
              <a:defRPr sz="800">
                <a:solidFill>
                  <a:schemeClr val="tx1">
                    <a:lumMod val="85000"/>
                  </a:schemeClr>
                </a:solidFill>
                <a:latin typeface="微软雅黑" panose="020B0503020204020204" pitchFamily="34" charset="-122"/>
                <a:ea typeface="微软雅黑" panose="020B0503020204020204" pitchFamily="34" charset="-122"/>
              </a:defRPr>
            </a:lvl1pPr>
          </a:lstStyle>
          <a:p>
            <a:endParaRPr lang="zh-CN" altLang="en-US" noProof="0" dirty="0"/>
          </a:p>
        </p:txBody>
      </p:sp>
      <p:sp>
        <p:nvSpPr>
          <p:cNvPr id="6" name="幻灯片编号占位符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rtl="0">
              <a:defRPr sz="800">
                <a:solidFill>
                  <a:schemeClr val="tx1">
                    <a:lumMod val="85000"/>
                  </a:schemeClr>
                </a:solidFill>
                <a:latin typeface="微软雅黑" panose="020B0503020204020204" pitchFamily="34" charset="-122"/>
                <a:ea typeface="微软雅黑" panose="020B0503020204020204" pitchFamily="34" charset="-122"/>
              </a:defRPr>
            </a:lvl1pPr>
          </a:lstStyle>
          <a:p>
            <a:fld id="{E31375A4-56A4-47D6-9801-1991572033F7}" type="slidenum">
              <a:rPr lang="en-US" altLang="zh-CN" smtClean="0"/>
              <a:pPr/>
              <a:t>‹#›</a:t>
            </a:fld>
            <a:endParaRPr lang="zh-CN" altLang="en-US" dirty="0"/>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微软雅黑" panose="020B0503020204020204" pitchFamily="34" charset="-122"/>
          <a:ea typeface="微软雅黑" panose="020B0503020204020204" pitchFamily="34" charset="-122"/>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微软雅黑" panose="020B0503020204020204" pitchFamily="34" charset="-122"/>
          <a:ea typeface="微软雅黑" panose="020B0503020204020204" pitchFamily="34" charset="-122"/>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微软雅黑" panose="020B0503020204020204" pitchFamily="34" charset="-122"/>
          <a:ea typeface="微软雅黑" panose="020B0503020204020204" pitchFamily="34" charset="-122"/>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微软雅黑" panose="020B0503020204020204" pitchFamily="34" charset="-122"/>
          <a:ea typeface="微软雅黑" panose="020B0503020204020204" pitchFamily="34" charset="-122"/>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微软雅黑" panose="020B0503020204020204" pitchFamily="34" charset="-122"/>
          <a:ea typeface="微软雅黑" panose="020B0503020204020204" pitchFamily="34" charset="-122"/>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rtlCol="0"/>
          <a:lstStyle/>
          <a:p>
            <a:pPr rtl="0"/>
            <a:r>
              <a:rPr lang="zh-CN" altLang="en-US" dirty="0">
                <a:latin typeface="微软雅黑" panose="020B0503020204020204" pitchFamily="34" charset="-122"/>
                <a:ea typeface="微软雅黑" panose="020B0503020204020204" pitchFamily="34" charset="-122"/>
              </a:rPr>
              <a:t>面部表情识别的预研报告</a:t>
            </a:r>
          </a:p>
        </p:txBody>
      </p:sp>
    </p:spTree>
    <p:extLst>
      <p:ext uri="{BB962C8B-B14F-4D97-AF65-F5344CB8AC3E}">
        <p14:creationId xmlns:p14="http://schemas.microsoft.com/office/powerpoint/2010/main" val="242453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CC57E2-F3B8-4E1E-9956-DF222C0C0AE9}"/>
              </a:ext>
            </a:extLst>
          </p:cNvPr>
          <p:cNvSpPr>
            <a:spLocks noGrp="1"/>
          </p:cNvSpPr>
          <p:nvPr>
            <p:ph type="title"/>
          </p:nvPr>
        </p:nvSpPr>
        <p:spPr>
          <a:xfrm>
            <a:off x="18738" y="476672"/>
            <a:ext cx="11981918" cy="808112"/>
          </a:xfrm>
        </p:spPr>
        <p:txBody>
          <a:bodyPr>
            <a:noAutofit/>
          </a:bodyPr>
          <a:lstStyle/>
          <a:p>
            <a:r>
              <a:rPr lang="zh-CN" altLang="en-US" sz="2800" dirty="0">
                <a:solidFill>
                  <a:schemeClr val="accent1"/>
                </a:solidFill>
              </a:rPr>
              <a:t>（</a:t>
            </a:r>
            <a:r>
              <a:rPr lang="en-US" altLang="zh-CN" sz="2800" dirty="0">
                <a:solidFill>
                  <a:schemeClr val="accent1"/>
                </a:solidFill>
              </a:rPr>
              <a:t>3</a:t>
            </a:r>
            <a:r>
              <a:rPr lang="zh-CN" altLang="en-US" sz="2800" dirty="0">
                <a:solidFill>
                  <a:schemeClr val="accent1"/>
                </a:solidFill>
              </a:rPr>
              <a:t>）特征提取</a:t>
            </a:r>
            <a:r>
              <a:rPr lang="zh-CN" altLang="zh-CN" sz="2800" b="1" dirty="0"/>
              <a:t>:</a:t>
            </a:r>
            <a:r>
              <a:rPr lang="zh-CN" altLang="zh-CN" sz="2800" dirty="0"/>
              <a:t>将点阵转化成更高级别图像表述—如形状</a:t>
            </a:r>
            <a:r>
              <a:rPr lang="zh-CN" altLang="en-US" sz="2800" dirty="0"/>
              <a:t>、</a:t>
            </a:r>
            <a:r>
              <a:rPr lang="zh-CN" altLang="zh-CN" sz="2800" dirty="0"/>
              <a:t>运动、颜色、纹理、空间结构等, 在尽可能保证稳定性和识别率的前提下，对庞大的图像数据进行降维处理。</a:t>
            </a:r>
            <a:endParaRPr lang="zh-CN" altLang="en-US" sz="2800" dirty="0"/>
          </a:p>
        </p:txBody>
      </p:sp>
      <p:graphicFrame>
        <p:nvGraphicFramePr>
          <p:cNvPr id="4" name="表格 3">
            <a:extLst>
              <a:ext uri="{FF2B5EF4-FFF2-40B4-BE49-F238E27FC236}">
                <a16:creationId xmlns:a16="http://schemas.microsoft.com/office/drawing/2014/main" id="{C4B8C2D8-EB94-46FC-932D-C33F4414E406}"/>
              </a:ext>
            </a:extLst>
          </p:cNvPr>
          <p:cNvGraphicFramePr>
            <a:graphicFrameLocks noGrp="1"/>
          </p:cNvGraphicFramePr>
          <p:nvPr>
            <p:extLst>
              <p:ext uri="{D42A27DB-BD31-4B8C-83A1-F6EECF244321}">
                <p14:modId xmlns:p14="http://schemas.microsoft.com/office/powerpoint/2010/main" val="593960061"/>
              </p:ext>
            </p:extLst>
          </p:nvPr>
        </p:nvGraphicFramePr>
        <p:xfrm>
          <a:off x="0" y="1196752"/>
          <a:ext cx="12174228" cy="6104283"/>
        </p:xfrm>
        <a:graphic>
          <a:graphicData uri="http://schemas.openxmlformats.org/drawingml/2006/table">
            <a:tbl>
              <a:tblPr firstRow="1" bandRow="1">
                <a:tableStyleId>{F5AB1C69-6EDB-4FF4-983F-18BD219EF322}</a:tableStyleId>
              </a:tblPr>
              <a:tblGrid>
                <a:gridCol w="4102055">
                  <a:extLst>
                    <a:ext uri="{9D8B030D-6E8A-4147-A177-3AD203B41FA5}">
                      <a16:colId xmlns:a16="http://schemas.microsoft.com/office/drawing/2014/main" val="1826198345"/>
                    </a:ext>
                  </a:extLst>
                </a:gridCol>
                <a:gridCol w="4050681">
                  <a:extLst>
                    <a:ext uri="{9D8B030D-6E8A-4147-A177-3AD203B41FA5}">
                      <a16:colId xmlns:a16="http://schemas.microsoft.com/office/drawing/2014/main" val="2463254019"/>
                    </a:ext>
                  </a:extLst>
                </a:gridCol>
                <a:gridCol w="4021492">
                  <a:extLst>
                    <a:ext uri="{9D8B030D-6E8A-4147-A177-3AD203B41FA5}">
                      <a16:colId xmlns:a16="http://schemas.microsoft.com/office/drawing/2014/main" val="895585404"/>
                    </a:ext>
                  </a:extLst>
                </a:gridCol>
              </a:tblGrid>
              <a:tr h="914677">
                <a:tc>
                  <a:txBody>
                    <a:bodyPr/>
                    <a:lstStyle/>
                    <a:p>
                      <a:r>
                        <a:rPr lang="zh-CN" altLang="en-US" sz="3600" dirty="0">
                          <a:solidFill>
                            <a:schemeClr val="bg1"/>
                          </a:solidFill>
                        </a:rPr>
                        <a:t>分类</a:t>
                      </a:r>
                    </a:p>
                  </a:txBody>
                  <a:tcPr/>
                </a:tc>
                <a:tc>
                  <a:txBody>
                    <a:bodyPr/>
                    <a:lstStyle/>
                    <a:p>
                      <a:r>
                        <a:rPr lang="zh-CN" altLang="en-US" sz="3600" dirty="0">
                          <a:solidFill>
                            <a:schemeClr val="bg1"/>
                          </a:solidFill>
                        </a:rPr>
                        <a:t>主要方法</a:t>
                      </a:r>
                    </a:p>
                  </a:txBody>
                  <a:tcPr/>
                </a:tc>
                <a:tc>
                  <a:txBody>
                    <a:bodyPr/>
                    <a:lstStyle/>
                    <a:p>
                      <a:r>
                        <a:rPr lang="zh-CN" altLang="en-US" sz="3600" dirty="0">
                          <a:solidFill>
                            <a:schemeClr val="bg1"/>
                          </a:solidFill>
                        </a:rPr>
                        <a:t>优缺点</a:t>
                      </a:r>
                    </a:p>
                  </a:txBody>
                  <a:tcPr/>
                </a:tc>
                <a:extLst>
                  <a:ext uri="{0D108BD9-81ED-4DB2-BD59-A6C34878D82A}">
                    <a16:rowId xmlns:a16="http://schemas.microsoft.com/office/drawing/2014/main" val="2931510759"/>
                  </a:ext>
                </a:extLst>
              </a:tr>
              <a:tr h="1318646">
                <a:tc>
                  <a:txBody>
                    <a:bodyPr/>
                    <a:lstStyle/>
                    <a:p>
                      <a:r>
                        <a:rPr lang="zh-CN" altLang="zh-CN" sz="1400" b="1" kern="1200" dirty="0">
                          <a:solidFill>
                            <a:schemeClr val="dk1"/>
                          </a:solidFill>
                          <a:effectLst/>
                          <a:latin typeface="+mn-lt"/>
                          <a:ea typeface="+mn-ea"/>
                          <a:cs typeface="+mn-cs"/>
                        </a:rPr>
                        <a:t>采用几何特征进行特征提取</a:t>
                      </a:r>
                      <a:r>
                        <a:rPr lang="zh-CN" altLang="en-US" sz="1400" b="1" kern="1200" dirty="0">
                          <a:solidFill>
                            <a:schemeClr val="dk1"/>
                          </a:solidFill>
                          <a:effectLst/>
                          <a:latin typeface="+mn-lt"/>
                          <a:ea typeface="+mn-ea"/>
                          <a:cs typeface="+mn-cs"/>
                        </a:rPr>
                        <a:t>：</a:t>
                      </a:r>
                      <a:r>
                        <a:rPr lang="zh-CN" altLang="zh-CN" sz="1400" kern="1200" dirty="0">
                          <a:solidFill>
                            <a:schemeClr val="dk1"/>
                          </a:solidFill>
                          <a:effectLst/>
                          <a:latin typeface="+mn-lt"/>
                          <a:ea typeface="+mn-ea"/>
                          <a:cs typeface="+mn-cs"/>
                        </a:rPr>
                        <a:t>主要是对人脸表情的显著特征,如眼睛、眉毛、嘴巴等的位置变化进行定位、测量,确定其大小、距离、形状及相互比例等特征,进行表情识别</a:t>
                      </a:r>
                      <a:endParaRPr lang="zh-CN" altLang="en-US" sz="1400" dirty="0"/>
                    </a:p>
                  </a:txBody>
                  <a:tcPr/>
                </a:tc>
                <a:tc>
                  <a:txBody>
                    <a:bodyPr/>
                    <a:lstStyle/>
                    <a:p>
                      <a:endParaRPr lang="zh-CN" altLang="en-US" dirty="0"/>
                    </a:p>
                  </a:txBody>
                  <a:tcPr/>
                </a:tc>
                <a:tc>
                  <a:txBody>
                    <a:bodyPr/>
                    <a:lstStyle/>
                    <a:p>
                      <a:pPr latinLnBrk="1"/>
                      <a:r>
                        <a:rPr lang="zh-CN" altLang="en-US" sz="1800" b="1" i="0" u="none" strike="noStrike" kern="1200" dirty="0">
                          <a:solidFill>
                            <a:schemeClr val="dk1"/>
                          </a:solidFill>
                          <a:effectLst/>
                          <a:latin typeface="+mn-lt"/>
                          <a:ea typeface="+mn-ea"/>
                          <a:cs typeface="+mn-cs"/>
                        </a:rPr>
                        <a:t>优点：</a:t>
                      </a:r>
                      <a:r>
                        <a:rPr lang="zh-CN" altLang="en-US" sz="1800" b="0" i="0" u="none" strike="noStrike" kern="1200" dirty="0">
                          <a:solidFill>
                            <a:schemeClr val="dk1"/>
                          </a:solidFill>
                          <a:effectLst/>
                          <a:latin typeface="+mn-lt"/>
                          <a:ea typeface="+mn-ea"/>
                          <a:cs typeface="+mn-cs"/>
                        </a:rPr>
                        <a:t>减少了输入数据量</a:t>
                      </a:r>
                    </a:p>
                    <a:p>
                      <a:pPr latinLnBrk="1"/>
                      <a:r>
                        <a:rPr lang="zh-CN" altLang="en-US" sz="1800" b="1" i="0" u="none" strike="noStrike" kern="1200" dirty="0">
                          <a:solidFill>
                            <a:schemeClr val="dk1"/>
                          </a:solidFill>
                          <a:effectLst/>
                          <a:latin typeface="+mn-lt"/>
                          <a:ea typeface="+mn-ea"/>
                          <a:cs typeface="+mn-cs"/>
                        </a:rPr>
                        <a:t>缺点：</a:t>
                      </a:r>
                      <a:r>
                        <a:rPr lang="zh-CN" altLang="en-US" sz="1800" b="0" i="0" u="none" strike="noStrike" kern="1200" dirty="0">
                          <a:solidFill>
                            <a:schemeClr val="dk1"/>
                          </a:solidFill>
                          <a:effectLst/>
                          <a:latin typeface="+mn-lt"/>
                          <a:ea typeface="+mn-ea"/>
                          <a:cs typeface="+mn-cs"/>
                        </a:rPr>
                        <a:t>丢失了一些重要的识别和分类信息，结果的精确性不高 </a:t>
                      </a:r>
                    </a:p>
                    <a:p>
                      <a:endParaRPr lang="zh-CN" altLang="en-US" dirty="0"/>
                    </a:p>
                  </a:txBody>
                  <a:tcPr/>
                </a:tc>
                <a:extLst>
                  <a:ext uri="{0D108BD9-81ED-4DB2-BD59-A6C34878D82A}">
                    <a16:rowId xmlns:a16="http://schemas.microsoft.com/office/drawing/2014/main" val="2056767932"/>
                  </a:ext>
                </a:extLst>
              </a:tr>
              <a:tr h="1178697">
                <a:tc>
                  <a:txBody>
                    <a:bodyPr/>
                    <a:lstStyle/>
                    <a:p>
                      <a:r>
                        <a:rPr lang="zh-CN" altLang="zh-CN" sz="1600" b="1" kern="1200" dirty="0">
                          <a:solidFill>
                            <a:schemeClr val="dk1"/>
                          </a:solidFill>
                          <a:effectLst/>
                          <a:latin typeface="+mn-lt"/>
                          <a:ea typeface="+mn-ea"/>
                          <a:cs typeface="+mn-cs"/>
                        </a:rPr>
                        <a:t>基于整体统计特征的方法：</a:t>
                      </a:r>
                      <a:r>
                        <a:rPr lang="zh-CN" altLang="zh-CN" sz="1600" kern="1200" dirty="0">
                          <a:solidFill>
                            <a:schemeClr val="dk1"/>
                          </a:solidFill>
                          <a:effectLst/>
                          <a:latin typeface="+mn-lt"/>
                          <a:ea typeface="+mn-ea"/>
                          <a:cs typeface="+mn-cs"/>
                        </a:rPr>
                        <a:t>主要强调尽可能多的保留原始人脸表情图像中的信息,并允许分类器发现表情图像中相关特征,通过对整幅人脸表情图像进行变换,获取特征进行识别。</a:t>
                      </a:r>
                      <a:endParaRPr lang="zh-CN" altLang="en-US" sz="1600" dirty="0"/>
                    </a:p>
                  </a:txBody>
                  <a:tcPr/>
                </a:tc>
                <a:tc>
                  <a:txBody>
                    <a:bodyPr/>
                    <a:lstStyle/>
                    <a:p>
                      <a:r>
                        <a:rPr lang="zh-CN" altLang="zh-CN" sz="1800" b="1" kern="1200" dirty="0">
                          <a:solidFill>
                            <a:schemeClr val="dk1"/>
                          </a:solidFill>
                          <a:effectLst/>
                          <a:latin typeface="+mn-lt"/>
                          <a:ea typeface="+mn-ea"/>
                          <a:cs typeface="+mn-cs"/>
                        </a:rPr>
                        <a:t>PCA（</a:t>
                      </a:r>
                      <a:r>
                        <a:rPr lang="en-US" altLang="zh-CN" sz="1800" b="1" i="0" u="none" strike="noStrike" kern="1200" dirty="0">
                          <a:solidFill>
                            <a:schemeClr val="dk1"/>
                          </a:solidFill>
                          <a:effectLst/>
                          <a:latin typeface="+mn-lt"/>
                          <a:ea typeface="+mn-ea"/>
                          <a:cs typeface="+mn-cs"/>
                        </a:rPr>
                        <a:t>principal Component Analysis</a:t>
                      </a:r>
                      <a:r>
                        <a:rPr lang="zh-CN" altLang="en-US" sz="1800" b="1" i="0" u="none" strike="noStrike" kern="1200" dirty="0">
                          <a:solidFill>
                            <a:schemeClr val="dk1"/>
                          </a:solidFill>
                          <a:effectLst/>
                          <a:latin typeface="+mn-lt"/>
                          <a:ea typeface="+mn-ea"/>
                          <a:cs typeface="+mn-cs"/>
                        </a:rPr>
                        <a:t>，</a:t>
                      </a:r>
                      <a:r>
                        <a:rPr lang="zh-CN" altLang="zh-CN" sz="1800" b="1" kern="1200" dirty="0">
                          <a:solidFill>
                            <a:schemeClr val="dk1"/>
                          </a:solidFill>
                          <a:effectLst/>
                          <a:latin typeface="+mn-lt"/>
                          <a:ea typeface="+mn-ea"/>
                          <a:cs typeface="+mn-cs"/>
                        </a:rPr>
                        <a:t>主成分分析）</a:t>
                      </a:r>
                      <a:r>
                        <a:rPr lang="zh-CN" altLang="en-US" sz="1800" b="1" kern="1200" dirty="0">
                          <a:solidFill>
                            <a:schemeClr val="dk1"/>
                          </a:solidFill>
                          <a:effectLst/>
                          <a:latin typeface="+mn-lt"/>
                          <a:ea typeface="+mn-ea"/>
                          <a:cs typeface="+mn-cs"/>
                        </a:rPr>
                        <a:t>、</a:t>
                      </a:r>
                      <a:r>
                        <a:rPr lang="zh-CN" altLang="zh-CN" sz="1800" b="1" kern="1200" dirty="0">
                          <a:solidFill>
                            <a:schemeClr val="dk1"/>
                          </a:solidFill>
                          <a:effectLst/>
                          <a:latin typeface="+mn-lt"/>
                          <a:ea typeface="+mn-ea"/>
                          <a:cs typeface="+mn-cs"/>
                        </a:rPr>
                        <a:t>ICA（</a:t>
                      </a:r>
                      <a:r>
                        <a:rPr lang="en-US" altLang="zh-CN" sz="1800" b="1" i="0" u="none" strike="noStrike" kern="1200" dirty="0">
                          <a:solidFill>
                            <a:schemeClr val="dk1"/>
                          </a:solidFill>
                          <a:effectLst/>
                          <a:latin typeface="+mn-lt"/>
                          <a:ea typeface="+mn-ea"/>
                          <a:cs typeface="+mn-cs"/>
                        </a:rPr>
                        <a:t>Independent Component Correlation Algorithm</a:t>
                      </a:r>
                      <a:r>
                        <a:rPr lang="zh-CN" altLang="en-US" sz="1800" b="1" i="0" u="none" strike="noStrike" kern="1200" dirty="0">
                          <a:solidFill>
                            <a:schemeClr val="dk1"/>
                          </a:solidFill>
                          <a:effectLst/>
                          <a:latin typeface="+mn-lt"/>
                          <a:ea typeface="+mn-ea"/>
                          <a:cs typeface="+mn-cs"/>
                        </a:rPr>
                        <a:t>，</a:t>
                      </a:r>
                      <a:r>
                        <a:rPr lang="zh-CN" altLang="zh-CN" sz="1800" b="1" kern="1200" dirty="0">
                          <a:solidFill>
                            <a:schemeClr val="dk1"/>
                          </a:solidFill>
                          <a:effectLst/>
                          <a:latin typeface="+mn-lt"/>
                          <a:ea typeface="+mn-ea"/>
                          <a:cs typeface="+mn-cs"/>
                        </a:rPr>
                        <a:t>独立主元分析）</a:t>
                      </a:r>
                      <a:endParaRPr lang="zh-CN" altLang="en-US" dirty="0"/>
                    </a:p>
                  </a:txBody>
                  <a:tcPr/>
                </a:tc>
                <a:tc>
                  <a:txBody>
                    <a:bodyPr/>
                    <a:lstStyle/>
                    <a:p>
                      <a:r>
                        <a:rPr lang="zh-CN" altLang="zh-CN" sz="1800" b="1" kern="1200" dirty="0">
                          <a:solidFill>
                            <a:schemeClr val="dk1"/>
                          </a:solidFill>
                          <a:effectLst/>
                          <a:latin typeface="+mn-lt"/>
                          <a:ea typeface="+mn-ea"/>
                          <a:cs typeface="+mn-cs"/>
                        </a:rPr>
                        <a:t>PCA</a:t>
                      </a:r>
                      <a:r>
                        <a:rPr lang="zh-CN" altLang="zh-CN" sz="1800" kern="1200" dirty="0">
                          <a:solidFill>
                            <a:schemeClr val="dk1"/>
                          </a:solidFill>
                          <a:effectLst/>
                          <a:latin typeface="+mn-lt"/>
                          <a:ea typeface="+mn-ea"/>
                          <a:cs typeface="+mn-cs"/>
                        </a:rPr>
                        <a:t>用一个正交维数空间来说明数据变化的主要方向 </a:t>
                      </a:r>
                      <a:r>
                        <a:rPr lang="zh-CN" altLang="zh-CN" sz="1800" b="1" kern="1200" dirty="0">
                          <a:solidFill>
                            <a:schemeClr val="dk1"/>
                          </a:solidFill>
                          <a:effectLst/>
                          <a:latin typeface="+mn-lt"/>
                          <a:ea typeface="+mn-ea"/>
                          <a:cs typeface="+mn-cs"/>
                        </a:rPr>
                        <a:t>优点</a:t>
                      </a:r>
                      <a:r>
                        <a:rPr lang="zh-CN" altLang="zh-CN" sz="1800" kern="1200" dirty="0">
                          <a:solidFill>
                            <a:schemeClr val="dk1"/>
                          </a:solidFill>
                          <a:effectLst/>
                          <a:latin typeface="+mn-lt"/>
                          <a:ea typeface="+mn-ea"/>
                          <a:cs typeface="+mn-cs"/>
                        </a:rPr>
                        <a:t>：具有较好的可重建性 </a:t>
                      </a:r>
                      <a:r>
                        <a:rPr lang="en-US" altLang="zh-CN" sz="1800" kern="1200" dirty="0">
                          <a:solidFill>
                            <a:schemeClr val="dk1"/>
                          </a:solidFill>
                          <a:effectLst/>
                          <a:latin typeface="+mn-lt"/>
                          <a:ea typeface="+mn-ea"/>
                          <a:cs typeface="+mn-cs"/>
                        </a:rPr>
                        <a:t>  </a:t>
                      </a:r>
                      <a:r>
                        <a:rPr lang="zh-CN" altLang="zh-CN" sz="1800" b="1" kern="1200" dirty="0">
                          <a:solidFill>
                            <a:schemeClr val="dk1"/>
                          </a:solidFill>
                          <a:effectLst/>
                          <a:latin typeface="+mn-lt"/>
                          <a:ea typeface="+mn-ea"/>
                          <a:cs typeface="+mn-cs"/>
                        </a:rPr>
                        <a:t>缺点</a:t>
                      </a:r>
                      <a:r>
                        <a:rPr lang="zh-CN" altLang="zh-CN" sz="1800" kern="1200" dirty="0">
                          <a:solidFill>
                            <a:schemeClr val="dk1"/>
                          </a:solidFill>
                          <a:effectLst/>
                          <a:latin typeface="+mn-lt"/>
                          <a:ea typeface="+mn-ea"/>
                          <a:cs typeface="+mn-cs"/>
                        </a:rPr>
                        <a:t>：可分性较差</a:t>
                      </a:r>
                    </a:p>
                    <a:p>
                      <a:r>
                        <a:rPr lang="zh-CN" altLang="zh-CN" sz="1800" b="1" kern="1200" dirty="0">
                          <a:solidFill>
                            <a:schemeClr val="dk1"/>
                          </a:solidFill>
                          <a:effectLst/>
                          <a:latin typeface="+mn-lt"/>
                          <a:ea typeface="+mn-ea"/>
                          <a:cs typeface="+mn-cs"/>
                        </a:rPr>
                        <a:t>ICA</a:t>
                      </a:r>
                      <a:r>
                        <a:rPr lang="zh-CN" altLang="zh-CN" sz="1800" kern="1200" dirty="0">
                          <a:solidFill>
                            <a:schemeClr val="dk1"/>
                          </a:solidFill>
                          <a:effectLst/>
                          <a:latin typeface="+mn-lt"/>
                          <a:ea typeface="+mn-ea"/>
                          <a:cs typeface="+mn-cs"/>
                        </a:rPr>
                        <a:t>可以获取数据的独立成份，具有很好的可分性</a:t>
                      </a:r>
                    </a:p>
                    <a:p>
                      <a:endParaRPr lang="zh-CN" altLang="en-US" dirty="0"/>
                    </a:p>
                  </a:txBody>
                  <a:tcPr/>
                </a:tc>
                <a:extLst>
                  <a:ext uri="{0D108BD9-81ED-4DB2-BD59-A6C34878D82A}">
                    <a16:rowId xmlns:a16="http://schemas.microsoft.com/office/drawing/2014/main" val="1106850727"/>
                  </a:ext>
                </a:extLst>
              </a:tr>
              <a:tr h="914677">
                <a:tc>
                  <a:txBody>
                    <a:bodyPr/>
                    <a:lstStyle/>
                    <a:p>
                      <a:r>
                        <a:rPr lang="zh-CN" altLang="zh-CN" sz="1600" b="1" kern="1200" dirty="0">
                          <a:solidFill>
                            <a:schemeClr val="dk1"/>
                          </a:solidFill>
                          <a:effectLst/>
                          <a:latin typeface="+mn-lt"/>
                          <a:ea typeface="+mn-ea"/>
                          <a:cs typeface="+mn-cs"/>
                        </a:rPr>
                        <a:t>基于频率域特征提取:</a:t>
                      </a:r>
                      <a:r>
                        <a:rPr lang="zh-CN" altLang="zh-CN" sz="1600" kern="1200" dirty="0">
                          <a:solidFill>
                            <a:schemeClr val="dk1"/>
                          </a:solidFill>
                          <a:effectLst/>
                          <a:latin typeface="+mn-lt"/>
                          <a:ea typeface="+mn-ea"/>
                          <a:cs typeface="+mn-cs"/>
                        </a:rPr>
                        <a:t> 是将图像从空间域转换到频率域提取其特征（较低层次的特征）</a:t>
                      </a:r>
                      <a:endParaRPr lang="zh-CN" altLang="en-US" sz="1600" dirty="0"/>
                    </a:p>
                  </a:txBody>
                  <a:tcPr/>
                </a:tc>
                <a:tc>
                  <a:txBody>
                    <a:bodyPr/>
                    <a:lstStyle/>
                    <a:p>
                      <a:r>
                        <a:rPr lang="zh-CN" altLang="zh-CN" sz="1800" b="1" kern="1200" dirty="0">
                          <a:solidFill>
                            <a:schemeClr val="dk1"/>
                          </a:solidFill>
                          <a:effectLst/>
                          <a:latin typeface="+mn-lt"/>
                          <a:ea typeface="+mn-ea"/>
                          <a:cs typeface="+mn-cs"/>
                        </a:rPr>
                        <a:t>Gabor小波变换</a:t>
                      </a:r>
                      <a:endParaRPr lang="zh-CN" altLang="en-US" dirty="0"/>
                    </a:p>
                  </a:txBody>
                  <a:tcPr/>
                </a:tc>
                <a:tc>
                  <a:txBody>
                    <a:bodyPr/>
                    <a:lstStyle/>
                    <a:p>
                      <a:r>
                        <a:rPr lang="zh-CN" altLang="zh-CN" sz="1400" kern="1200" dirty="0">
                          <a:solidFill>
                            <a:schemeClr val="dk1"/>
                          </a:solidFill>
                          <a:effectLst/>
                          <a:latin typeface="+mn-lt"/>
                          <a:ea typeface="+mn-ea"/>
                          <a:cs typeface="+mn-cs"/>
                        </a:rPr>
                        <a:t>能有效提取不同方向不同细节程度的图像特征并相对稳定，但作为低层次的特征，不易直接用于匹配和识别，常与ANN 或SVM 分类器结合使用，提高表情识别的准确率。</a:t>
                      </a:r>
                      <a:endParaRPr lang="zh-CN" altLang="en-US" sz="1400" dirty="0"/>
                    </a:p>
                  </a:txBody>
                  <a:tcPr/>
                </a:tc>
                <a:extLst>
                  <a:ext uri="{0D108BD9-81ED-4DB2-BD59-A6C34878D82A}">
                    <a16:rowId xmlns:a16="http://schemas.microsoft.com/office/drawing/2014/main" val="2901765197"/>
                  </a:ext>
                </a:extLst>
              </a:tr>
              <a:tr h="996716">
                <a:tc>
                  <a:txBody>
                    <a:bodyPr/>
                    <a:lstStyle/>
                    <a:p>
                      <a:r>
                        <a:rPr lang="zh-CN" altLang="zh-CN" sz="1800" b="1" kern="1200" dirty="0">
                          <a:solidFill>
                            <a:schemeClr val="dk1"/>
                          </a:solidFill>
                          <a:effectLst/>
                          <a:latin typeface="+mn-lt"/>
                          <a:ea typeface="+mn-ea"/>
                          <a:cs typeface="+mn-cs"/>
                        </a:rPr>
                        <a:t>基于运动特征的提取：</a:t>
                      </a:r>
                      <a:r>
                        <a:rPr lang="zh-CN" altLang="zh-CN" sz="1800" kern="1200" dirty="0">
                          <a:solidFill>
                            <a:schemeClr val="dk1"/>
                          </a:solidFill>
                          <a:effectLst/>
                          <a:latin typeface="+mn-lt"/>
                          <a:ea typeface="+mn-ea"/>
                          <a:cs typeface="+mn-cs"/>
                        </a:rPr>
                        <a:t>提取动态图像序列的运动特征（今后研究的重点）</a:t>
                      </a:r>
                      <a:endParaRPr lang="zh-CN" altLang="en-US" dirty="0"/>
                    </a:p>
                  </a:txBody>
                  <a:tcPr/>
                </a:tc>
                <a:tc>
                  <a:txBody>
                    <a:bodyPr/>
                    <a:lstStyle/>
                    <a:p>
                      <a:r>
                        <a:rPr lang="zh-CN" altLang="zh-CN" sz="1800" b="1" kern="1200" dirty="0">
                          <a:solidFill>
                            <a:schemeClr val="dk1"/>
                          </a:solidFill>
                          <a:effectLst/>
                          <a:latin typeface="+mn-lt"/>
                          <a:ea typeface="+mn-ea"/>
                          <a:cs typeface="+mn-cs"/>
                        </a:rPr>
                        <a:t>光流法</a:t>
                      </a:r>
                      <a:endParaRPr lang="zh-CN" altLang="en-US" b="1" dirty="0"/>
                    </a:p>
                  </a:txBody>
                  <a:tcPr/>
                </a:tc>
                <a:tc>
                  <a:txBody>
                    <a:bodyPr/>
                    <a:lstStyle/>
                    <a:p>
                      <a:r>
                        <a:rPr lang="zh-CN" altLang="zh-CN" sz="1800" b="1" kern="1200" dirty="0">
                          <a:solidFill>
                            <a:schemeClr val="dk1"/>
                          </a:solidFill>
                          <a:effectLst/>
                          <a:latin typeface="+mn-lt"/>
                          <a:ea typeface="+mn-ea"/>
                          <a:cs typeface="+mn-cs"/>
                        </a:rPr>
                        <a:t>优点</a:t>
                      </a:r>
                      <a:r>
                        <a:rPr lang="zh-CN" altLang="zh-CN" sz="1800" kern="1200" dirty="0">
                          <a:solidFill>
                            <a:schemeClr val="dk1"/>
                          </a:solidFill>
                          <a:effectLst/>
                          <a:latin typeface="+mn-lt"/>
                          <a:ea typeface="+mn-ea"/>
                          <a:cs typeface="+mn-cs"/>
                        </a:rPr>
                        <a:t>：反映了表情变化的实质，受光照不均性影响较小</a:t>
                      </a:r>
                      <a:endParaRPr lang="en-US" altLang="zh-CN" sz="1800" kern="1200" dirty="0">
                        <a:solidFill>
                          <a:schemeClr val="dk1"/>
                        </a:solidFill>
                        <a:effectLst/>
                        <a:latin typeface="+mn-lt"/>
                        <a:ea typeface="+mn-ea"/>
                        <a:cs typeface="+mn-cs"/>
                      </a:endParaRPr>
                    </a:p>
                    <a:p>
                      <a:r>
                        <a:rPr lang="zh-CN" altLang="zh-CN" sz="1800" b="1" kern="1200" dirty="0">
                          <a:solidFill>
                            <a:schemeClr val="dk1"/>
                          </a:solidFill>
                          <a:effectLst/>
                          <a:latin typeface="+mn-lt"/>
                          <a:ea typeface="+mn-ea"/>
                          <a:cs typeface="+mn-cs"/>
                        </a:rPr>
                        <a:t> 缺点</a:t>
                      </a:r>
                      <a:r>
                        <a:rPr lang="zh-CN" altLang="zh-CN" sz="1800" kern="1200" dirty="0">
                          <a:solidFill>
                            <a:schemeClr val="dk1"/>
                          </a:solidFill>
                          <a:effectLst/>
                          <a:latin typeface="+mn-lt"/>
                          <a:ea typeface="+mn-ea"/>
                          <a:cs typeface="+mn-cs"/>
                        </a:rPr>
                        <a:t>：计算量大 </a:t>
                      </a:r>
                    </a:p>
                    <a:p>
                      <a:endParaRPr lang="zh-CN" altLang="en-US" dirty="0"/>
                    </a:p>
                  </a:txBody>
                  <a:tcPr/>
                </a:tc>
                <a:extLst>
                  <a:ext uri="{0D108BD9-81ED-4DB2-BD59-A6C34878D82A}">
                    <a16:rowId xmlns:a16="http://schemas.microsoft.com/office/drawing/2014/main" val="526562226"/>
                  </a:ext>
                </a:extLst>
              </a:tr>
            </a:tbl>
          </a:graphicData>
        </a:graphic>
      </p:graphicFrame>
    </p:spTree>
    <p:extLst>
      <p:ext uri="{BB962C8B-B14F-4D97-AF65-F5344CB8AC3E}">
        <p14:creationId xmlns:p14="http://schemas.microsoft.com/office/powerpoint/2010/main" val="2859538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8DC28-9754-4BFE-B801-CD8CAFC086DE}"/>
              </a:ext>
            </a:extLst>
          </p:cNvPr>
          <p:cNvSpPr>
            <a:spLocks noGrp="1"/>
          </p:cNvSpPr>
          <p:nvPr>
            <p:ph type="title"/>
          </p:nvPr>
        </p:nvSpPr>
        <p:spPr>
          <a:xfrm>
            <a:off x="47328" y="41714"/>
            <a:ext cx="9217024" cy="1587086"/>
          </a:xfrm>
        </p:spPr>
        <p:txBody>
          <a:bodyPr>
            <a:normAutofit fontScale="90000"/>
          </a:bodyPr>
          <a:lstStyle/>
          <a:p>
            <a:r>
              <a:rPr lang="zh-CN" altLang="en-US" sz="4000" dirty="0">
                <a:solidFill>
                  <a:schemeClr val="accent1"/>
                </a:solidFill>
              </a:rPr>
              <a:t>（</a:t>
            </a:r>
            <a:r>
              <a:rPr lang="zh-CN" altLang="zh-CN" sz="4000" dirty="0">
                <a:solidFill>
                  <a:schemeClr val="accent1"/>
                </a:solidFill>
              </a:rPr>
              <a:t>4</a:t>
            </a:r>
            <a:r>
              <a:rPr lang="zh-CN" altLang="zh-CN" sz="4000" b="1" dirty="0">
                <a:solidFill>
                  <a:schemeClr val="accent1"/>
                </a:solidFill>
              </a:rPr>
              <a:t>）分类判别</a:t>
            </a:r>
            <a:r>
              <a:rPr lang="zh-CN" altLang="zh-CN" sz="4000" b="1" dirty="0"/>
              <a:t>:包括设计和分类决策</a:t>
            </a:r>
            <a:br>
              <a:rPr lang="zh-CN" altLang="zh-CN" sz="4000" dirty="0"/>
            </a:br>
            <a:r>
              <a:rPr lang="zh-CN" altLang="en-US" sz="4000" dirty="0"/>
              <a:t>（</a:t>
            </a:r>
            <a:r>
              <a:rPr lang="zh-CN" altLang="zh-CN" sz="4000" dirty="0"/>
              <a:t>在表情识别的分类器设计和选择阶段</a:t>
            </a:r>
            <a:r>
              <a:rPr lang="zh-CN" altLang="en-US" sz="4000" dirty="0"/>
              <a:t>）</a:t>
            </a:r>
            <a:br>
              <a:rPr lang="zh-CN" altLang="zh-CN" sz="4000" dirty="0"/>
            </a:br>
            <a:endParaRPr lang="zh-CN" altLang="en-US" sz="4000" dirty="0"/>
          </a:p>
        </p:txBody>
      </p:sp>
      <p:graphicFrame>
        <p:nvGraphicFramePr>
          <p:cNvPr id="4" name="表格 3">
            <a:extLst>
              <a:ext uri="{FF2B5EF4-FFF2-40B4-BE49-F238E27FC236}">
                <a16:creationId xmlns:a16="http://schemas.microsoft.com/office/drawing/2014/main" id="{DC9585ED-B11E-45EE-952A-990684FFF954}"/>
              </a:ext>
            </a:extLst>
          </p:cNvPr>
          <p:cNvGraphicFramePr>
            <a:graphicFrameLocks noGrp="1"/>
          </p:cNvGraphicFramePr>
          <p:nvPr>
            <p:extLst>
              <p:ext uri="{D42A27DB-BD31-4B8C-83A1-F6EECF244321}">
                <p14:modId xmlns:p14="http://schemas.microsoft.com/office/powerpoint/2010/main" val="377712737"/>
              </p:ext>
            </p:extLst>
          </p:nvPr>
        </p:nvGraphicFramePr>
        <p:xfrm>
          <a:off x="119336" y="1115120"/>
          <a:ext cx="11953328" cy="5691542"/>
        </p:xfrm>
        <a:graphic>
          <a:graphicData uri="http://schemas.openxmlformats.org/drawingml/2006/table">
            <a:tbl>
              <a:tblPr firstRow="1" bandRow="1">
                <a:tableStyleId>{00A15C55-8517-42AA-B614-E9B94910E393}</a:tableStyleId>
              </a:tblPr>
              <a:tblGrid>
                <a:gridCol w="3984443">
                  <a:extLst>
                    <a:ext uri="{9D8B030D-6E8A-4147-A177-3AD203B41FA5}">
                      <a16:colId xmlns:a16="http://schemas.microsoft.com/office/drawing/2014/main" val="3035708064"/>
                    </a:ext>
                  </a:extLst>
                </a:gridCol>
                <a:gridCol w="3984443">
                  <a:extLst>
                    <a:ext uri="{9D8B030D-6E8A-4147-A177-3AD203B41FA5}">
                      <a16:colId xmlns:a16="http://schemas.microsoft.com/office/drawing/2014/main" val="1125173420"/>
                    </a:ext>
                  </a:extLst>
                </a:gridCol>
                <a:gridCol w="3984442">
                  <a:extLst>
                    <a:ext uri="{9D8B030D-6E8A-4147-A177-3AD203B41FA5}">
                      <a16:colId xmlns:a16="http://schemas.microsoft.com/office/drawing/2014/main" val="640552877"/>
                    </a:ext>
                  </a:extLst>
                </a:gridCol>
              </a:tblGrid>
              <a:tr h="667527">
                <a:tc>
                  <a:txBody>
                    <a:bodyPr/>
                    <a:lstStyle/>
                    <a:p>
                      <a:r>
                        <a:rPr lang="zh-CN" altLang="en-US" sz="3200" dirty="0">
                          <a:solidFill>
                            <a:schemeClr val="bg1"/>
                          </a:solidFill>
                        </a:rPr>
                        <a:t>分类种类</a:t>
                      </a:r>
                    </a:p>
                  </a:txBody>
                  <a:tcPr/>
                </a:tc>
                <a:tc>
                  <a:txBody>
                    <a:bodyPr/>
                    <a:lstStyle/>
                    <a:p>
                      <a:r>
                        <a:rPr lang="zh-CN" altLang="en-US" sz="3200" dirty="0">
                          <a:solidFill>
                            <a:schemeClr val="bg1"/>
                          </a:solidFill>
                        </a:rPr>
                        <a:t>内容及特点</a:t>
                      </a:r>
                      <a:endParaRPr lang="en-US" altLang="zh-CN" sz="3200" dirty="0">
                        <a:solidFill>
                          <a:schemeClr val="bg1"/>
                        </a:solidFill>
                      </a:endParaRPr>
                    </a:p>
                  </a:txBody>
                  <a:tcPr/>
                </a:tc>
                <a:tc>
                  <a:txBody>
                    <a:bodyPr/>
                    <a:lstStyle/>
                    <a:p>
                      <a:r>
                        <a:rPr lang="zh-CN" altLang="en-US" sz="3200" dirty="0">
                          <a:solidFill>
                            <a:schemeClr val="bg1"/>
                          </a:solidFill>
                        </a:rPr>
                        <a:t>优缺点</a:t>
                      </a:r>
                    </a:p>
                  </a:txBody>
                  <a:tcPr/>
                </a:tc>
                <a:extLst>
                  <a:ext uri="{0D108BD9-81ED-4DB2-BD59-A6C34878D82A}">
                    <a16:rowId xmlns:a16="http://schemas.microsoft.com/office/drawing/2014/main" val="3497092856"/>
                  </a:ext>
                </a:extLst>
              </a:tr>
              <a:tr h="1053989">
                <a:tc>
                  <a:txBody>
                    <a:bodyPr/>
                    <a:lstStyle/>
                    <a:p>
                      <a:r>
                        <a:rPr lang="zh-CN" altLang="zh-CN" sz="1800" b="1" kern="1200" dirty="0">
                          <a:solidFill>
                            <a:schemeClr val="dk1"/>
                          </a:solidFill>
                          <a:effectLst/>
                          <a:latin typeface="+mn-lt"/>
                          <a:ea typeface="+mn-ea"/>
                          <a:cs typeface="+mn-cs"/>
                        </a:rPr>
                        <a:t>线性分类器</a:t>
                      </a:r>
                      <a:endParaRPr lang="zh-CN" altLang="en-US" dirty="0"/>
                    </a:p>
                  </a:txBody>
                  <a:tcPr/>
                </a:tc>
                <a:tc>
                  <a:txBody>
                    <a:bodyPr/>
                    <a:lstStyle/>
                    <a:p>
                      <a:r>
                        <a:rPr lang="zh-CN" altLang="zh-CN" sz="1800" kern="1200" dirty="0">
                          <a:solidFill>
                            <a:schemeClr val="dk1"/>
                          </a:solidFill>
                          <a:effectLst/>
                          <a:latin typeface="+mn-lt"/>
                          <a:ea typeface="+mn-ea"/>
                          <a:cs typeface="+mn-cs"/>
                        </a:rPr>
                        <a:t>假设不同类别的模式空间线性可分，引起可分的主要原因是不同表情之间的差异。</a:t>
                      </a:r>
                      <a:endParaRPr lang="zh-CN" altLang="en-US" dirty="0"/>
                    </a:p>
                  </a:txBody>
                  <a:tcPr/>
                </a:tc>
                <a:tc>
                  <a:txBody>
                    <a:bodyPr/>
                    <a:lstStyle/>
                    <a:p>
                      <a:endParaRPr lang="zh-CN" altLang="en-US"/>
                    </a:p>
                  </a:txBody>
                  <a:tcPr/>
                </a:tc>
                <a:extLst>
                  <a:ext uri="{0D108BD9-81ED-4DB2-BD59-A6C34878D82A}">
                    <a16:rowId xmlns:a16="http://schemas.microsoft.com/office/drawing/2014/main" val="3558539329"/>
                  </a:ext>
                </a:extLst>
              </a:tr>
              <a:tr h="1580984">
                <a:tc>
                  <a:txBody>
                    <a:bodyPr/>
                    <a:lstStyle/>
                    <a:p>
                      <a:r>
                        <a:rPr lang="zh-CN" altLang="zh-CN" sz="1800" b="1" kern="1200" dirty="0">
                          <a:solidFill>
                            <a:schemeClr val="dk1"/>
                          </a:solidFill>
                          <a:effectLst/>
                          <a:latin typeface="+mn-lt"/>
                          <a:ea typeface="+mn-ea"/>
                          <a:cs typeface="+mn-cs"/>
                        </a:rPr>
                        <a:t>神经网络分类器</a:t>
                      </a:r>
                      <a:endParaRPr lang="zh-CN" altLang="en-US" dirty="0"/>
                    </a:p>
                  </a:txBody>
                  <a:tcPr/>
                </a:tc>
                <a:tc>
                  <a:txBody>
                    <a:bodyPr/>
                    <a:lstStyle/>
                    <a:p>
                      <a:r>
                        <a:rPr lang="zh-CN" altLang="zh-CN" sz="1400" b="0" kern="1200" dirty="0">
                          <a:solidFill>
                            <a:schemeClr val="dk1"/>
                          </a:solidFill>
                          <a:effectLst/>
                          <a:latin typeface="+mn-ea"/>
                          <a:ea typeface="+mn-ea"/>
                          <a:cs typeface="+mn-cs"/>
                        </a:rPr>
                        <a:t>人工神经网络(ANN)是一种模拟人脑神经元细胞的网络结构，它是由大量简单的基本元件—神经元，相互连接成的自适应非线性动态系统。将人脸特征的坐标位置和其相应的灰度值作为神经网络的输入，ANN可以提供很难想象的复杂的类间分界面。主要有:</a:t>
                      </a:r>
                      <a:r>
                        <a:rPr lang="zh-CN" altLang="zh-CN" sz="1400" b="1" kern="1200" dirty="0">
                          <a:solidFill>
                            <a:schemeClr val="dk1"/>
                          </a:solidFill>
                          <a:effectLst/>
                          <a:latin typeface="+mn-ea"/>
                          <a:ea typeface="+mn-ea"/>
                          <a:cs typeface="+mn-cs"/>
                        </a:rPr>
                        <a:t>多层感知器、BP网、RBF网</a:t>
                      </a:r>
                      <a:endParaRPr lang="zh-CN" altLang="en-US" sz="1400" b="1" dirty="0">
                        <a:latin typeface="+mn-ea"/>
                        <a:ea typeface="+mn-ea"/>
                      </a:endParaRPr>
                    </a:p>
                  </a:txBody>
                  <a:tcPr/>
                </a:tc>
                <a:tc>
                  <a:txBody>
                    <a:bodyPr/>
                    <a:lstStyle/>
                    <a:p>
                      <a:r>
                        <a:rPr lang="zh-CN" altLang="zh-CN" sz="1800" b="1" kern="1200" dirty="0">
                          <a:solidFill>
                            <a:schemeClr val="dk1"/>
                          </a:solidFill>
                          <a:effectLst/>
                          <a:latin typeface="+mn-lt"/>
                          <a:ea typeface="+mn-ea"/>
                          <a:cs typeface="+mn-cs"/>
                        </a:rPr>
                        <a:t>缺点</a:t>
                      </a:r>
                      <a:r>
                        <a:rPr lang="zh-CN" altLang="zh-CN" sz="1800" kern="1200" dirty="0">
                          <a:solidFill>
                            <a:schemeClr val="dk1"/>
                          </a:solidFill>
                          <a:effectLst/>
                          <a:latin typeface="+mn-lt"/>
                          <a:ea typeface="+mn-ea"/>
                          <a:cs typeface="+mn-cs"/>
                        </a:rPr>
                        <a:t>：需要大量的训练样本和训练时间，不能满足实时处理要求</a:t>
                      </a:r>
                      <a:endParaRPr lang="zh-CN" altLang="en-US" dirty="0"/>
                    </a:p>
                  </a:txBody>
                  <a:tcPr/>
                </a:tc>
                <a:extLst>
                  <a:ext uri="{0D108BD9-81ED-4DB2-BD59-A6C34878D82A}">
                    <a16:rowId xmlns:a16="http://schemas.microsoft.com/office/drawing/2014/main" val="3903346474"/>
                  </a:ext>
                </a:extLst>
              </a:tr>
              <a:tr h="1159388">
                <a:tc>
                  <a:txBody>
                    <a:bodyPr/>
                    <a:lstStyle/>
                    <a:p>
                      <a:r>
                        <a:rPr lang="zh-CN" altLang="zh-CN" sz="1800" b="1" kern="1200" dirty="0">
                          <a:solidFill>
                            <a:schemeClr val="dk1"/>
                          </a:solidFill>
                          <a:effectLst/>
                          <a:latin typeface="+mn-lt"/>
                          <a:ea typeface="+mn-ea"/>
                          <a:cs typeface="+mn-cs"/>
                        </a:rPr>
                        <a:t>支持向量机(SVM)分类算法</a:t>
                      </a:r>
                      <a:endParaRPr lang="zh-CN" altLang="en-US" dirty="0"/>
                    </a:p>
                  </a:txBody>
                  <a:tcPr/>
                </a:tc>
                <a:tc>
                  <a:txBody>
                    <a:bodyPr/>
                    <a:lstStyle/>
                    <a:p>
                      <a:r>
                        <a:rPr lang="zh-CN" altLang="zh-CN" sz="1200" kern="1200" dirty="0">
                          <a:solidFill>
                            <a:schemeClr val="dk1"/>
                          </a:solidFill>
                          <a:effectLst/>
                          <a:latin typeface="+mn-lt"/>
                          <a:ea typeface="+mn-ea"/>
                          <a:cs typeface="+mn-cs"/>
                        </a:rPr>
                        <a:t>对于非线性可分样本，首先通过非线性变换将输入空间变换到一个高维空间，然后在这个新空间中求取最优线性分界面。这种非线性变换通过定义适当的内积函数实现，常用的三种内积函数为:</a:t>
                      </a:r>
                      <a:r>
                        <a:rPr lang="zh-CN" altLang="zh-CN" sz="1200" b="1" kern="1200" dirty="0">
                          <a:solidFill>
                            <a:schemeClr val="dk1"/>
                          </a:solidFill>
                          <a:effectLst/>
                          <a:latin typeface="+mn-lt"/>
                          <a:ea typeface="+mn-ea"/>
                          <a:cs typeface="+mn-cs"/>
                        </a:rPr>
                        <a:t>多项式内积函数、径向基内积函数、Sigmoid内积函数</a:t>
                      </a:r>
                      <a:endParaRPr lang="zh-CN" altLang="en-US" sz="1200" b="1" dirty="0"/>
                    </a:p>
                  </a:txBody>
                  <a:tcPr/>
                </a:tc>
                <a:tc>
                  <a:txBody>
                    <a:bodyPr/>
                    <a:lstStyle/>
                    <a:p>
                      <a:r>
                        <a:rPr lang="zh-CN" altLang="zh-CN" sz="1600" kern="1200" dirty="0">
                          <a:solidFill>
                            <a:schemeClr val="dk1"/>
                          </a:solidFill>
                          <a:effectLst/>
                          <a:latin typeface="+mn-lt"/>
                          <a:ea typeface="+mn-ea"/>
                          <a:cs typeface="+mn-cs"/>
                        </a:rPr>
                        <a:t>泛化能力很强、解决小样本、非线性及高维模式识别问题方面表、新的研究热点</a:t>
                      </a:r>
                      <a:endParaRPr lang="zh-CN" altLang="en-US" sz="1600" dirty="0"/>
                    </a:p>
                  </a:txBody>
                  <a:tcPr/>
                </a:tc>
                <a:extLst>
                  <a:ext uri="{0D108BD9-81ED-4DB2-BD59-A6C34878D82A}">
                    <a16:rowId xmlns:a16="http://schemas.microsoft.com/office/drawing/2014/main" val="773008076"/>
                  </a:ext>
                </a:extLst>
              </a:tr>
              <a:tr h="1229654">
                <a:tc>
                  <a:txBody>
                    <a:bodyPr/>
                    <a:lstStyle/>
                    <a:p>
                      <a:r>
                        <a:rPr lang="zh-CN" altLang="zh-CN" sz="1800" b="1" kern="1200" dirty="0">
                          <a:solidFill>
                            <a:schemeClr val="dk1"/>
                          </a:solidFill>
                          <a:effectLst/>
                          <a:latin typeface="+mn-lt"/>
                          <a:ea typeface="+mn-ea"/>
                          <a:cs typeface="+mn-cs"/>
                        </a:rPr>
                        <a:t>隐马尔可夫模型</a:t>
                      </a:r>
                      <a:endParaRPr lang="zh-CN" altLang="en-US" dirty="0"/>
                    </a:p>
                  </a:txBody>
                  <a:tcPr/>
                </a:tc>
                <a:tc>
                  <a:txBody>
                    <a:bodyPr/>
                    <a:lstStyle/>
                    <a:p>
                      <a:r>
                        <a:rPr lang="zh-CN" altLang="zh-CN" sz="1600" kern="1200" dirty="0">
                          <a:solidFill>
                            <a:schemeClr val="dk1"/>
                          </a:solidFill>
                          <a:effectLst/>
                          <a:latin typeface="+mn-lt"/>
                          <a:ea typeface="+mn-ea"/>
                          <a:cs typeface="+mn-cs"/>
                        </a:rPr>
                        <a:t>统计模型、健壮的数学结构，适用于动态过程时间序列建模，具有强大的模式分类能力，理论上可处理任意长度的时序，应用范围非常广泛。</a:t>
                      </a:r>
                      <a:endParaRPr lang="zh-CN" alt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b="1" kern="1200" dirty="0">
                          <a:solidFill>
                            <a:schemeClr val="dk1"/>
                          </a:solidFill>
                          <a:effectLst/>
                          <a:latin typeface="+mn-lt"/>
                          <a:ea typeface="+mn-ea"/>
                          <a:cs typeface="+mn-cs"/>
                        </a:rPr>
                        <a:t>优点</a:t>
                      </a:r>
                      <a:r>
                        <a:rPr lang="zh-CN" altLang="zh-CN" sz="1800" kern="1200" dirty="0">
                          <a:solidFill>
                            <a:schemeClr val="dk1"/>
                          </a:solidFill>
                          <a:effectLst/>
                          <a:latin typeface="+mn-lt"/>
                          <a:ea typeface="+mn-ea"/>
                          <a:cs typeface="+mn-cs"/>
                        </a:rPr>
                        <a:t>：运用HMM方法能够比较精确的描绘表情的变化本质和动态性能</a:t>
                      </a:r>
                    </a:p>
                    <a:p>
                      <a:endParaRPr lang="zh-CN" altLang="en-US" dirty="0"/>
                    </a:p>
                  </a:txBody>
                  <a:tcPr/>
                </a:tc>
                <a:extLst>
                  <a:ext uri="{0D108BD9-81ED-4DB2-BD59-A6C34878D82A}">
                    <a16:rowId xmlns:a16="http://schemas.microsoft.com/office/drawing/2014/main" val="378597360"/>
                  </a:ext>
                </a:extLst>
              </a:tr>
            </a:tbl>
          </a:graphicData>
        </a:graphic>
      </p:graphicFrame>
    </p:spTree>
    <p:extLst>
      <p:ext uri="{BB962C8B-B14F-4D97-AF65-F5344CB8AC3E}">
        <p14:creationId xmlns:p14="http://schemas.microsoft.com/office/powerpoint/2010/main" val="2185331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03416-1D2C-4BF6-A0B2-48496D3AAB64}"/>
              </a:ext>
            </a:extLst>
          </p:cNvPr>
          <p:cNvSpPr>
            <a:spLocks noGrp="1"/>
          </p:cNvSpPr>
          <p:nvPr>
            <p:ph type="title"/>
          </p:nvPr>
        </p:nvSpPr>
        <p:spPr>
          <a:xfrm>
            <a:off x="0" y="0"/>
            <a:ext cx="9144000" cy="1032471"/>
          </a:xfrm>
        </p:spPr>
        <p:txBody>
          <a:bodyPr/>
          <a:lstStyle/>
          <a:p>
            <a:r>
              <a:rPr lang="zh-CN" altLang="en-US" dirty="0">
                <a:solidFill>
                  <a:srgbClr val="00B0F0"/>
                </a:solidFill>
              </a:rPr>
              <a:t>面部表情识别的难点</a:t>
            </a:r>
          </a:p>
        </p:txBody>
      </p:sp>
      <p:sp>
        <p:nvSpPr>
          <p:cNvPr id="3" name="文本占位符 2">
            <a:extLst>
              <a:ext uri="{FF2B5EF4-FFF2-40B4-BE49-F238E27FC236}">
                <a16:creationId xmlns:a16="http://schemas.microsoft.com/office/drawing/2014/main" id="{7E570397-40E3-45E7-8A37-275465A4DECC}"/>
              </a:ext>
            </a:extLst>
          </p:cNvPr>
          <p:cNvSpPr>
            <a:spLocks noGrp="1"/>
          </p:cNvSpPr>
          <p:nvPr>
            <p:ph type="body" idx="1"/>
          </p:nvPr>
        </p:nvSpPr>
        <p:spPr>
          <a:xfrm>
            <a:off x="0" y="1032471"/>
            <a:ext cx="12192000" cy="5825529"/>
          </a:xfrm>
        </p:spPr>
        <p:txBody>
          <a:bodyPr>
            <a:normAutofit/>
          </a:bodyPr>
          <a:lstStyle/>
          <a:p>
            <a:r>
              <a:rPr lang="en-US" altLang="zh-CN" sz="3200" dirty="0"/>
              <a:t>1.</a:t>
            </a:r>
            <a:r>
              <a:rPr lang="zh-CN" altLang="zh-CN" sz="3200" dirty="0">
                <a:solidFill>
                  <a:schemeClr val="tx1"/>
                </a:solidFill>
              </a:rPr>
              <a:t>建立人脸表情模型和情绪分类</a:t>
            </a:r>
            <a:r>
              <a:rPr lang="en-US" altLang="zh-CN" sz="3200" dirty="0">
                <a:solidFill>
                  <a:schemeClr val="tx1"/>
                </a:solidFill>
              </a:rPr>
              <a:t>,</a:t>
            </a:r>
            <a:r>
              <a:rPr lang="zh-CN" altLang="zh-CN" sz="3200" dirty="0">
                <a:solidFill>
                  <a:schemeClr val="tx1"/>
                </a:solidFill>
              </a:rPr>
              <a:t>并把它们同面部特征与表情的变化联系起来。</a:t>
            </a:r>
          </a:p>
          <a:p>
            <a:r>
              <a:rPr lang="en-US" altLang="zh-CN" sz="3200" dirty="0"/>
              <a:t>2</a:t>
            </a:r>
            <a:r>
              <a:rPr lang="x-none" altLang="zh-CN" sz="3200" dirty="0"/>
              <a:t>.</a:t>
            </a:r>
            <a:r>
              <a:rPr lang="zh-CN" altLang="zh-CN" sz="3200" dirty="0">
                <a:solidFill>
                  <a:schemeClr val="tx1"/>
                </a:solidFill>
              </a:rPr>
              <a:t>人脸表情丰富(包括表情的各种倾向),人类对表情的控制能力,表情的变化细微而复杂,对表情变化特点的概括等诸多方面因素。</a:t>
            </a:r>
          </a:p>
          <a:p>
            <a:r>
              <a:rPr lang="en-US" altLang="zh-CN" sz="3200" dirty="0"/>
              <a:t>3.</a:t>
            </a:r>
            <a:r>
              <a:rPr lang="zh-CN" altLang="zh-CN" sz="3200" dirty="0">
                <a:solidFill>
                  <a:schemeClr val="tx1"/>
                </a:solidFill>
              </a:rPr>
              <a:t>同种表情的表现程度不一定。</a:t>
            </a:r>
          </a:p>
          <a:p>
            <a:r>
              <a:rPr lang="en-US" altLang="zh-CN" sz="3200" dirty="0"/>
              <a:t>4.</a:t>
            </a:r>
            <a:r>
              <a:rPr lang="zh-CN" altLang="zh-CN" sz="3200" dirty="0">
                <a:solidFill>
                  <a:schemeClr val="tx1"/>
                </a:solidFill>
              </a:rPr>
              <a:t>采集到图像数据中的光照与脸部旋转角度等</a:t>
            </a:r>
            <a:r>
              <a:rPr lang="en-US" altLang="zh-CN" sz="3200" dirty="0">
                <a:solidFill>
                  <a:schemeClr val="tx1"/>
                </a:solidFill>
              </a:rPr>
              <a:t>,</a:t>
            </a:r>
            <a:r>
              <a:rPr lang="zh-CN" altLang="zh-CN" sz="3200" dirty="0">
                <a:solidFill>
                  <a:schemeClr val="tx1"/>
                </a:solidFill>
              </a:rPr>
              <a:t>对识别结果的影响颇大。 </a:t>
            </a:r>
          </a:p>
          <a:p>
            <a:r>
              <a:rPr lang="en-US" altLang="zh-CN" sz="3200" dirty="0"/>
              <a:t>5.</a:t>
            </a:r>
            <a:r>
              <a:rPr lang="zh-CN" altLang="zh-CN" sz="3200" dirty="0">
                <a:solidFill>
                  <a:schemeClr val="tx1"/>
                </a:solidFill>
              </a:rPr>
              <a:t>数据来源方面</a:t>
            </a:r>
            <a:r>
              <a:rPr lang="zh-CN" altLang="en-US" sz="3200" dirty="0">
                <a:solidFill>
                  <a:schemeClr val="tx1"/>
                </a:solidFill>
              </a:rPr>
              <a:t>：</a:t>
            </a:r>
            <a:r>
              <a:rPr lang="zh-CN" altLang="zh-CN" sz="3200" dirty="0">
                <a:solidFill>
                  <a:schemeClr val="tx1"/>
                </a:solidFill>
              </a:rPr>
              <a:t>许多实验的数据的表情来自实验室中人工采集数据</a:t>
            </a:r>
            <a:r>
              <a:rPr lang="en-US" altLang="zh-CN" sz="3200" dirty="0">
                <a:solidFill>
                  <a:schemeClr val="tx1"/>
                </a:solidFill>
              </a:rPr>
              <a:t>,</a:t>
            </a:r>
            <a:r>
              <a:rPr lang="zh-CN" altLang="zh-CN" sz="3200" dirty="0">
                <a:solidFill>
                  <a:schemeClr val="tx1"/>
                </a:solidFill>
              </a:rPr>
              <a:t>这样的数据与人类自然流露的表情会有差异。</a:t>
            </a:r>
          </a:p>
          <a:p>
            <a:r>
              <a:rPr lang="en-US" altLang="zh-CN" sz="3200" dirty="0"/>
              <a:t>6.</a:t>
            </a:r>
            <a:r>
              <a:rPr lang="zh-CN" altLang="zh-CN" sz="3200" dirty="0">
                <a:solidFill>
                  <a:schemeClr val="tx1"/>
                </a:solidFill>
              </a:rPr>
              <a:t>对人脸的熟悉程度</a:t>
            </a:r>
            <a:r>
              <a:rPr lang="en-US" altLang="zh-CN" sz="3200" dirty="0">
                <a:solidFill>
                  <a:schemeClr val="tx1"/>
                </a:solidFill>
              </a:rPr>
              <a:t>:</a:t>
            </a:r>
            <a:r>
              <a:rPr lang="zh-CN" altLang="zh-CN" sz="3200" dirty="0">
                <a:solidFill>
                  <a:schemeClr val="tx1"/>
                </a:solidFill>
              </a:rPr>
              <a:t>即指训练数据和测试数据之间的相关度</a:t>
            </a:r>
            <a:r>
              <a:rPr lang="en-US" altLang="zh-CN" sz="3200" dirty="0">
                <a:solidFill>
                  <a:schemeClr val="tx1"/>
                </a:solidFill>
              </a:rPr>
              <a:t>,</a:t>
            </a:r>
            <a:r>
              <a:rPr lang="zh-CN" altLang="zh-CN" sz="3200" dirty="0">
                <a:solidFill>
                  <a:schemeClr val="tx1"/>
                </a:solidFill>
              </a:rPr>
              <a:t>对识别结果也会有影响。</a:t>
            </a:r>
          </a:p>
          <a:p>
            <a:r>
              <a:rPr lang="en-US" altLang="zh-CN" sz="3200" dirty="0"/>
              <a:t>7.</a:t>
            </a:r>
            <a:r>
              <a:rPr lang="zh-CN" altLang="zh-CN" sz="3200" dirty="0">
                <a:solidFill>
                  <a:schemeClr val="tx1"/>
                </a:solidFill>
              </a:rPr>
              <a:t>应用场景复杂</a:t>
            </a:r>
            <a:r>
              <a:rPr lang="en-US" altLang="zh-CN" sz="3200" dirty="0">
                <a:solidFill>
                  <a:schemeClr val="tx1"/>
                </a:solidFill>
              </a:rPr>
              <a:t>,</a:t>
            </a:r>
            <a:r>
              <a:rPr lang="zh-CN" altLang="zh-CN" sz="3200" dirty="0">
                <a:solidFill>
                  <a:schemeClr val="tx1"/>
                </a:solidFill>
              </a:rPr>
              <a:t>受环境因素影响鲁棒性差</a:t>
            </a:r>
          </a:p>
          <a:p>
            <a:r>
              <a:rPr lang="en-US" altLang="zh-CN" sz="3200" dirty="0"/>
              <a:t>8.</a:t>
            </a:r>
            <a:r>
              <a:rPr lang="zh-CN" altLang="zh-CN" sz="3200" dirty="0">
                <a:solidFill>
                  <a:schemeClr val="tx1"/>
                </a:solidFill>
              </a:rPr>
              <a:t>动态模型较少</a:t>
            </a:r>
            <a:r>
              <a:rPr lang="en-US" altLang="zh-CN" sz="3200" dirty="0">
                <a:solidFill>
                  <a:schemeClr val="tx1"/>
                </a:solidFill>
              </a:rPr>
              <a:t>,</a:t>
            </a:r>
            <a:r>
              <a:rPr lang="zh-CN" altLang="zh-CN" sz="3200" dirty="0">
                <a:solidFill>
                  <a:schemeClr val="tx1"/>
                </a:solidFill>
              </a:rPr>
              <a:t>序列信息缺乏有效利用等</a:t>
            </a:r>
          </a:p>
          <a:p>
            <a:endParaRPr lang="zh-CN" altLang="en-US" dirty="0"/>
          </a:p>
        </p:txBody>
      </p:sp>
    </p:spTree>
    <p:extLst>
      <p:ext uri="{BB962C8B-B14F-4D97-AF65-F5344CB8AC3E}">
        <p14:creationId xmlns:p14="http://schemas.microsoft.com/office/powerpoint/2010/main" val="217411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387424"/>
            <a:ext cx="9144000" cy="1143000"/>
          </a:xfrm>
        </p:spPr>
        <p:txBody>
          <a:bodyPr rtlCol="0">
            <a:normAutofit/>
          </a:bodyPr>
          <a:lstStyle/>
          <a:p>
            <a:pPr rtl="0"/>
            <a:r>
              <a:rPr lang="zh-CN" altLang="en-US" sz="4400" dirty="0">
                <a:solidFill>
                  <a:schemeClr val="accent3"/>
                </a:solidFill>
              </a:rPr>
              <a:t>人脸识别的研究展望</a:t>
            </a:r>
            <a:endParaRPr sz="4400" dirty="0">
              <a:solidFill>
                <a:schemeClr val="accent3"/>
              </a:solidFill>
            </a:endParaRPr>
          </a:p>
        </p:txBody>
      </p:sp>
      <p:sp>
        <p:nvSpPr>
          <p:cNvPr id="3" name="文本框 2">
            <a:extLst>
              <a:ext uri="{FF2B5EF4-FFF2-40B4-BE49-F238E27FC236}">
                <a16:creationId xmlns:a16="http://schemas.microsoft.com/office/drawing/2014/main" id="{844FE9F9-4413-4CBB-8C16-39AFC94B2E1A}"/>
              </a:ext>
            </a:extLst>
          </p:cNvPr>
          <p:cNvSpPr txBox="1"/>
          <p:nvPr/>
        </p:nvSpPr>
        <p:spPr>
          <a:xfrm>
            <a:off x="47328" y="692696"/>
            <a:ext cx="10873208" cy="4247317"/>
          </a:xfrm>
          <a:prstGeom prst="rect">
            <a:avLst/>
          </a:prstGeom>
          <a:noFill/>
        </p:spPr>
        <p:txBody>
          <a:bodyPr wrap="square" rtlCol="0">
            <a:spAutoFit/>
          </a:bodyPr>
          <a:lstStyle/>
          <a:p>
            <a:pPr latinLnBrk="1"/>
            <a:r>
              <a:rPr lang="zh-CN" altLang="en-US" dirty="0"/>
              <a:t>（</a:t>
            </a:r>
            <a:r>
              <a:rPr lang="en-US" altLang="zh-CN" sz="2800" dirty="0"/>
              <a:t>1</a:t>
            </a:r>
            <a:r>
              <a:rPr lang="zh-CN" altLang="en-US" sz="2800" dirty="0"/>
              <a:t>）鲁棒性有待提高：</a:t>
            </a:r>
          </a:p>
          <a:p>
            <a:pPr latinLnBrk="1"/>
            <a:r>
              <a:rPr lang="zh-CN" altLang="en-US" sz="2800" dirty="0"/>
              <a:t>外界因素（主要是头部偏转及光线变化的干扰）</a:t>
            </a:r>
          </a:p>
          <a:p>
            <a:pPr latinLnBrk="1"/>
            <a:r>
              <a:rPr lang="zh-CN" altLang="en-US" sz="2800" dirty="0"/>
              <a:t>采用多摄像头技术、色彩补偿技术予以解决，有一定效果，但并不理想</a:t>
            </a:r>
          </a:p>
          <a:p>
            <a:pPr latinLnBrk="1"/>
            <a:r>
              <a:rPr lang="zh-CN" altLang="en-US" sz="2800" dirty="0"/>
              <a:t>（</a:t>
            </a:r>
            <a:r>
              <a:rPr lang="en-US" altLang="zh-CN" sz="2800" dirty="0"/>
              <a:t>2</a:t>
            </a:r>
            <a:r>
              <a:rPr lang="zh-CN" altLang="en-US" sz="2800" dirty="0"/>
              <a:t>）表情识别计算量有待降低，确保实时性的要求</a:t>
            </a:r>
          </a:p>
          <a:p>
            <a:pPr latinLnBrk="1"/>
            <a:r>
              <a:rPr lang="zh-CN" altLang="en-US" sz="2800" dirty="0"/>
              <a:t>（</a:t>
            </a:r>
            <a:r>
              <a:rPr lang="en-US" altLang="zh-CN" sz="2800" dirty="0"/>
              <a:t>3</a:t>
            </a:r>
            <a:r>
              <a:rPr lang="zh-CN" altLang="en-US" sz="2800" dirty="0"/>
              <a:t>）加强多信息技术的融合</a:t>
            </a:r>
          </a:p>
          <a:p>
            <a:pPr latinLnBrk="1"/>
            <a:r>
              <a:rPr lang="zh-CN" altLang="en-US" sz="2800" dirty="0"/>
              <a:t>   面部表情不是唯一的情感表现方式，综合语音语调、脉搏、体温等多方面信息来更准确地推测人的内心情感，将是表情识别技术需要考虑的问题</a:t>
            </a:r>
          </a:p>
          <a:p>
            <a:endParaRPr lang="zh-CN" altLang="en-US" dirty="0"/>
          </a:p>
        </p:txBody>
      </p:sp>
    </p:spTree>
    <p:extLst>
      <p:ext uri="{BB962C8B-B14F-4D97-AF65-F5344CB8AC3E}">
        <p14:creationId xmlns:p14="http://schemas.microsoft.com/office/powerpoint/2010/main" val="215988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92144" y="2528900"/>
            <a:ext cx="4680520" cy="1800200"/>
          </a:xfrm>
        </p:spPr>
        <p:txBody>
          <a:bodyPr rtlCol="0">
            <a:normAutofit fontScale="90000"/>
          </a:bodyPr>
          <a:lstStyle/>
          <a:p>
            <a:pPr rtl="0"/>
            <a:r>
              <a:rPr lang="en-US" sz="9600" b="1" dirty="0"/>
              <a:t>Thanks</a:t>
            </a:r>
            <a:br>
              <a:rPr lang="en-US" sz="9600" b="1" dirty="0"/>
            </a:br>
            <a:r>
              <a:rPr lang="en-US" sz="9600" b="1" dirty="0"/>
              <a:t>       </a:t>
            </a:r>
            <a:r>
              <a:rPr lang="en-US" altLang="zh-CN" sz="4400" b="1" dirty="0">
                <a:solidFill>
                  <a:schemeClr val="tx1"/>
                </a:solidFill>
              </a:rPr>
              <a:t>——</a:t>
            </a:r>
            <a:r>
              <a:rPr lang="zh-CN" altLang="en-US" sz="4400" b="1" dirty="0">
                <a:solidFill>
                  <a:schemeClr val="tx1"/>
                </a:solidFill>
              </a:rPr>
              <a:t>周嵩</a:t>
            </a:r>
            <a:endParaRPr sz="4400" b="1" dirty="0">
              <a:solidFill>
                <a:schemeClr val="tx1"/>
              </a:solidFill>
            </a:endParaRPr>
          </a:p>
        </p:txBody>
      </p:sp>
      <p:pic>
        <p:nvPicPr>
          <p:cNvPr id="9" name="图片占位符 8">
            <a:extLst>
              <a:ext uri="{FF2B5EF4-FFF2-40B4-BE49-F238E27FC236}">
                <a16:creationId xmlns:a16="http://schemas.microsoft.com/office/drawing/2014/main" id="{2D42EC90-4283-4E21-9F87-906D0E9A642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5509" r="15509"/>
          <a:stretch>
            <a:fillRect/>
          </a:stretch>
        </p:blipFill>
        <p:spPr/>
      </p:pic>
    </p:spTree>
    <p:extLst>
      <p:ext uri="{BB962C8B-B14F-4D97-AF65-F5344CB8AC3E}">
        <p14:creationId xmlns:p14="http://schemas.microsoft.com/office/powerpoint/2010/main" val="185764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标题 12"/>
          <p:cNvSpPr>
            <a:spLocks noGrp="1"/>
          </p:cNvSpPr>
          <p:nvPr>
            <p:ph type="title"/>
          </p:nvPr>
        </p:nvSpPr>
        <p:spPr/>
        <p:txBody>
          <a:bodyPr rtlCol="0">
            <a:noAutofit/>
          </a:bodyPr>
          <a:lstStyle/>
          <a:p>
            <a:pPr rtl="0"/>
            <a:r>
              <a:rPr lang="zh-CN" altLang="en-US" sz="8000" b="1" dirty="0">
                <a:latin typeface="微软雅黑" panose="020B0503020204020204" pitchFamily="34" charset="-122"/>
                <a:ea typeface="微软雅黑" panose="020B0503020204020204" pitchFamily="34" charset="-122"/>
              </a:rPr>
              <a:t>目录</a:t>
            </a:r>
          </a:p>
        </p:txBody>
      </p:sp>
      <p:sp>
        <p:nvSpPr>
          <p:cNvPr id="14" name="内容占位符 13"/>
          <p:cNvSpPr>
            <a:spLocks noGrp="1"/>
          </p:cNvSpPr>
          <p:nvPr>
            <p:ph idx="1"/>
          </p:nvPr>
        </p:nvSpPr>
        <p:spPr>
          <a:xfrm>
            <a:off x="1524000" y="1828800"/>
            <a:ext cx="9144000" cy="4267200"/>
          </a:xfrm>
        </p:spPr>
        <p:txBody>
          <a:bodyPr rtlCol="0">
            <a:normAutofit/>
          </a:bodyPr>
          <a:lstStyle/>
          <a:p>
            <a:pPr marL="0" indent="0" rtl="0">
              <a:buNone/>
            </a:pPr>
            <a:r>
              <a:rPr lang="en-US" altLang="zh-CN" sz="4000" dirty="0">
                <a:solidFill>
                  <a:srgbClr val="92D050"/>
                </a:solidFill>
                <a:latin typeface="微软雅黑" panose="020B0503020204020204" pitchFamily="34" charset="-122"/>
                <a:ea typeface="微软雅黑" panose="020B0503020204020204" pitchFamily="34" charset="-122"/>
              </a:rPr>
              <a:t>1.</a:t>
            </a:r>
            <a:r>
              <a:rPr lang="zh-CN" altLang="en-US" sz="4000" dirty="0">
                <a:solidFill>
                  <a:schemeClr val="tx1"/>
                </a:solidFill>
                <a:latin typeface="微软雅黑" panose="020B0503020204020204" pitchFamily="34" charset="-122"/>
                <a:ea typeface="微软雅黑" panose="020B0503020204020204" pitchFamily="34" charset="-122"/>
              </a:rPr>
              <a:t>面部表情识别的发展</a:t>
            </a:r>
            <a:endParaRPr lang="en-US" altLang="zh-CN" sz="4000" dirty="0">
              <a:solidFill>
                <a:schemeClr val="tx1"/>
              </a:solidFill>
              <a:latin typeface="微软雅黑" panose="020B0503020204020204" pitchFamily="34" charset="-122"/>
              <a:ea typeface="微软雅黑" panose="020B0503020204020204" pitchFamily="34" charset="-122"/>
            </a:endParaRPr>
          </a:p>
          <a:p>
            <a:pPr marL="0" indent="0" rtl="0">
              <a:buNone/>
            </a:pPr>
            <a:r>
              <a:rPr lang="en-US" altLang="zh-CN" sz="4000" dirty="0">
                <a:solidFill>
                  <a:schemeClr val="accent1"/>
                </a:solidFill>
              </a:rPr>
              <a:t>2.</a:t>
            </a:r>
            <a:r>
              <a:rPr lang="zh-CN" altLang="en-US" sz="4000" dirty="0">
                <a:solidFill>
                  <a:schemeClr val="tx1"/>
                </a:solidFill>
              </a:rPr>
              <a:t>面部表情识别的研究意义</a:t>
            </a:r>
            <a:endParaRPr lang="en-US" altLang="zh-CN" sz="4000" dirty="0">
              <a:solidFill>
                <a:schemeClr val="tx1"/>
              </a:solidFill>
            </a:endParaRPr>
          </a:p>
          <a:p>
            <a:pPr marL="0" indent="0" rtl="0">
              <a:buNone/>
            </a:pPr>
            <a:r>
              <a:rPr lang="en-US" altLang="zh-CN" sz="4000" dirty="0">
                <a:solidFill>
                  <a:schemeClr val="accent1"/>
                </a:solidFill>
                <a:latin typeface="微软雅黑" panose="020B0503020204020204" pitchFamily="34" charset="-122"/>
                <a:ea typeface="微软雅黑" panose="020B0503020204020204" pitchFamily="34" charset="-122"/>
              </a:rPr>
              <a:t>3.</a:t>
            </a:r>
            <a:r>
              <a:rPr lang="zh-CN" altLang="en-US" sz="4000" dirty="0">
                <a:solidFill>
                  <a:schemeClr val="tx1"/>
                </a:solidFill>
              </a:rPr>
              <a:t>面部表情识别的框架流程图</a:t>
            </a:r>
          </a:p>
          <a:p>
            <a:pPr marL="0" indent="0">
              <a:buNone/>
            </a:pPr>
            <a:r>
              <a:rPr lang="en-US" altLang="zh-CN" sz="4000" dirty="0">
                <a:solidFill>
                  <a:schemeClr val="accent1"/>
                </a:solidFill>
                <a:latin typeface="微软雅黑" panose="020B0503020204020204" pitchFamily="34" charset="-122"/>
                <a:ea typeface="微软雅黑" panose="020B0503020204020204" pitchFamily="34" charset="-122"/>
              </a:rPr>
              <a:t>4.</a:t>
            </a:r>
            <a:r>
              <a:rPr lang="zh-CN" altLang="en-US" sz="4000" dirty="0">
                <a:solidFill>
                  <a:schemeClr val="tx1"/>
                </a:solidFill>
              </a:rPr>
              <a:t>面部表情识别的过程和方法</a:t>
            </a:r>
            <a:endParaRPr lang="en-US" altLang="zh-CN" sz="4000" dirty="0">
              <a:solidFill>
                <a:schemeClr val="tx1"/>
              </a:solidFill>
            </a:endParaRPr>
          </a:p>
          <a:p>
            <a:pPr marL="0" indent="0" rtl="0">
              <a:buNone/>
            </a:pPr>
            <a:r>
              <a:rPr lang="en-US" altLang="zh-CN" sz="4000" dirty="0">
                <a:solidFill>
                  <a:srgbClr val="92D050"/>
                </a:solidFill>
              </a:rPr>
              <a:t>5.</a:t>
            </a:r>
            <a:r>
              <a:rPr lang="zh-CN" altLang="en-US" sz="4000" dirty="0">
                <a:solidFill>
                  <a:schemeClr val="tx1"/>
                </a:solidFill>
              </a:rPr>
              <a:t>面部表情识别的研究展望</a:t>
            </a:r>
          </a:p>
        </p:txBody>
      </p:sp>
    </p:spTree>
    <p:extLst>
      <p:ext uri="{BB962C8B-B14F-4D97-AF65-F5344CB8AC3E}">
        <p14:creationId xmlns:p14="http://schemas.microsoft.com/office/powerpoint/2010/main" val="30428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heel(1)">
                                      <p:cBhvr>
                                        <p:cTn id="7" dur="10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wheel(1)">
                                      <p:cBhvr>
                                        <p:cTn id="12" dur="10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wheel(1)">
                                      <p:cBhvr>
                                        <p:cTn id="17" dur="100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14">
                                            <p:txEl>
                                              <p:pRg st="3" end="3"/>
                                            </p:txEl>
                                          </p:spTgt>
                                        </p:tgtEl>
                                        <p:attrNameLst>
                                          <p:attrName>style.visibility</p:attrName>
                                        </p:attrNameLst>
                                      </p:cBhvr>
                                      <p:to>
                                        <p:strVal val="visible"/>
                                      </p:to>
                                    </p:set>
                                    <p:animEffect transition="in" filter="wheel(1)">
                                      <p:cBhvr>
                                        <p:cTn id="22" dur="1000"/>
                                        <p:tgtEl>
                                          <p:spTgt spid="1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animEffect transition="in" filter="wheel(1)">
                                      <p:cBhvr>
                                        <p:cTn id="27" dur="10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607" y="26873"/>
            <a:ext cx="9144000" cy="1143000"/>
          </a:xfrm>
        </p:spPr>
        <p:txBody>
          <a:bodyPr rtlCol="0">
            <a:normAutofit/>
          </a:bodyPr>
          <a:lstStyle/>
          <a:p>
            <a:pPr rtl="0"/>
            <a:r>
              <a:rPr lang="zh-CN" altLang="en-US" sz="6600" dirty="0">
                <a:solidFill>
                  <a:srgbClr val="00B0F0"/>
                </a:solidFill>
                <a:latin typeface="微软雅黑" panose="020B0503020204020204" pitchFamily="34" charset="-122"/>
                <a:ea typeface="微软雅黑" panose="020B0503020204020204" pitchFamily="34" charset="-122"/>
              </a:rPr>
              <a:t>面部表情识别的发展</a:t>
            </a:r>
          </a:p>
        </p:txBody>
      </p:sp>
      <p:sp>
        <p:nvSpPr>
          <p:cNvPr id="3" name="矩形: 圆角 2">
            <a:extLst>
              <a:ext uri="{FF2B5EF4-FFF2-40B4-BE49-F238E27FC236}">
                <a16:creationId xmlns:a16="http://schemas.microsoft.com/office/drawing/2014/main" id="{4A41AF56-DE11-46D5-9FC8-1E093B4ECD0C}"/>
              </a:ext>
            </a:extLst>
          </p:cNvPr>
          <p:cNvSpPr/>
          <p:nvPr/>
        </p:nvSpPr>
        <p:spPr>
          <a:xfrm>
            <a:off x="0" y="1165184"/>
            <a:ext cx="3143672" cy="18317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1400" b="1" dirty="0">
                <a:latin typeface="微软雅黑" panose="020B0503020204020204" pitchFamily="34" charset="-122"/>
                <a:ea typeface="微软雅黑" panose="020B0503020204020204" pitchFamily="34" charset="-122"/>
              </a:rPr>
              <a:t>1971年，心理学家Ekman与Friesen的研究最早提出人类有六种主要情感，每种情感以唯一的表情来反映人的一种独特的心理活动。这六种情感被称为基本情感，由愤怒、高兴、悲伤 、惊讶、厌恶和恐惧组成。</a:t>
            </a:r>
            <a:endParaRPr lang="zh-CN" alt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3938612D-48D7-44D1-ACFF-A2E9E714C3C9}"/>
              </a:ext>
            </a:extLst>
          </p:cNvPr>
          <p:cNvSpPr/>
          <p:nvPr/>
        </p:nvSpPr>
        <p:spPr>
          <a:xfrm>
            <a:off x="4492094" y="1296129"/>
            <a:ext cx="3456384" cy="18317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Suwa</a:t>
            </a:r>
            <a:r>
              <a:rPr lang="zh-CN" altLang="en-US" dirty="0"/>
              <a:t>等人于</a:t>
            </a:r>
            <a:r>
              <a:rPr lang="en-US" altLang="zh-CN" dirty="0"/>
              <a:t>1978</a:t>
            </a:r>
            <a:r>
              <a:rPr lang="zh-CN" altLang="en-US" dirty="0"/>
              <a:t>年对表情识别做了一个最初的尝试</a:t>
            </a:r>
          </a:p>
        </p:txBody>
      </p:sp>
      <p:sp>
        <p:nvSpPr>
          <p:cNvPr id="12" name="矩形: 圆角 11">
            <a:extLst>
              <a:ext uri="{FF2B5EF4-FFF2-40B4-BE49-F238E27FC236}">
                <a16:creationId xmlns:a16="http://schemas.microsoft.com/office/drawing/2014/main" id="{D1888BE2-625F-4ABD-89A8-DB0E70BE84A6}"/>
              </a:ext>
            </a:extLst>
          </p:cNvPr>
          <p:cNvSpPr/>
          <p:nvPr/>
        </p:nvSpPr>
        <p:spPr>
          <a:xfrm>
            <a:off x="9318109" y="1030546"/>
            <a:ext cx="2862056" cy="19664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Teezopoulos</a:t>
            </a:r>
            <a:r>
              <a:rPr lang="zh-CN" altLang="en-US" dirty="0"/>
              <a:t>和</a:t>
            </a:r>
            <a:r>
              <a:rPr lang="en-US" altLang="zh-CN" dirty="0"/>
              <a:t>Waters</a:t>
            </a:r>
            <a:r>
              <a:rPr lang="zh-CN" altLang="en-US" dirty="0"/>
              <a:t>则在同一年（</a:t>
            </a:r>
            <a:r>
              <a:rPr lang="en-US" altLang="zh-CN" dirty="0"/>
              <a:t>1978</a:t>
            </a:r>
            <a:r>
              <a:rPr lang="zh-CN" altLang="en-US" dirty="0"/>
              <a:t>年）运用简化的</a:t>
            </a:r>
            <a:r>
              <a:rPr lang="en-US" altLang="zh-CN" dirty="0"/>
              <a:t>Ekman-Friesen</a:t>
            </a:r>
            <a:r>
              <a:rPr lang="zh-CN" altLang="en-US" dirty="0"/>
              <a:t>模型，做了人脸视频序列的表情分析</a:t>
            </a:r>
          </a:p>
        </p:txBody>
      </p:sp>
      <p:sp>
        <p:nvSpPr>
          <p:cNvPr id="13" name="箭头: 右弧形 12">
            <a:extLst>
              <a:ext uri="{FF2B5EF4-FFF2-40B4-BE49-F238E27FC236}">
                <a16:creationId xmlns:a16="http://schemas.microsoft.com/office/drawing/2014/main" id="{819849B3-88B3-40E9-9CDB-87F61AE775FD}"/>
              </a:ext>
            </a:extLst>
          </p:cNvPr>
          <p:cNvSpPr/>
          <p:nvPr/>
        </p:nvSpPr>
        <p:spPr>
          <a:xfrm>
            <a:off x="10704512" y="3284984"/>
            <a:ext cx="432048" cy="1440160"/>
          </a:xfrm>
          <a:prstGeom prst="curved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solidFill>
                <a:schemeClr val="tx1"/>
              </a:solidFill>
            </a:endParaRPr>
          </a:p>
        </p:txBody>
      </p:sp>
      <p:sp>
        <p:nvSpPr>
          <p:cNvPr id="14" name="矩形: 圆角 13">
            <a:extLst>
              <a:ext uri="{FF2B5EF4-FFF2-40B4-BE49-F238E27FC236}">
                <a16:creationId xmlns:a16="http://schemas.microsoft.com/office/drawing/2014/main" id="{C2B1DD05-6A6F-45FE-9D00-CD724D11894E}"/>
              </a:ext>
            </a:extLst>
          </p:cNvPr>
          <p:cNvSpPr/>
          <p:nvPr/>
        </p:nvSpPr>
        <p:spPr>
          <a:xfrm>
            <a:off x="6528048" y="4077072"/>
            <a:ext cx="3888432" cy="2160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1981</a:t>
            </a:r>
            <a:r>
              <a:rPr lang="zh-CN" altLang="en-US" dirty="0"/>
              <a:t>年有研究者用仿生学的方法从肌肉角度为面部表情建立模型</a:t>
            </a:r>
          </a:p>
        </p:txBody>
      </p:sp>
      <p:sp>
        <p:nvSpPr>
          <p:cNvPr id="15" name="箭头: 右 14">
            <a:extLst>
              <a:ext uri="{FF2B5EF4-FFF2-40B4-BE49-F238E27FC236}">
                <a16:creationId xmlns:a16="http://schemas.microsoft.com/office/drawing/2014/main" id="{F36958B4-961D-4A6A-9C24-73FE99FC1BC5}"/>
              </a:ext>
            </a:extLst>
          </p:cNvPr>
          <p:cNvSpPr/>
          <p:nvPr/>
        </p:nvSpPr>
        <p:spPr>
          <a:xfrm>
            <a:off x="3143672" y="1844824"/>
            <a:ext cx="1369631" cy="46336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6" name="箭头: 右 15">
            <a:extLst>
              <a:ext uri="{FF2B5EF4-FFF2-40B4-BE49-F238E27FC236}">
                <a16:creationId xmlns:a16="http://schemas.microsoft.com/office/drawing/2014/main" id="{95CECEC2-10C9-4F8D-92B0-1317E49E2525}"/>
              </a:ext>
            </a:extLst>
          </p:cNvPr>
          <p:cNvSpPr/>
          <p:nvPr/>
        </p:nvSpPr>
        <p:spPr>
          <a:xfrm>
            <a:off x="7948478" y="1985491"/>
            <a:ext cx="1369631" cy="369332"/>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7" name="箭头: 左 16">
            <a:extLst>
              <a:ext uri="{FF2B5EF4-FFF2-40B4-BE49-F238E27FC236}">
                <a16:creationId xmlns:a16="http://schemas.microsoft.com/office/drawing/2014/main" id="{FF227A14-6BB4-4902-A27B-3E85CB1D4659}"/>
              </a:ext>
            </a:extLst>
          </p:cNvPr>
          <p:cNvSpPr/>
          <p:nvPr/>
        </p:nvSpPr>
        <p:spPr>
          <a:xfrm>
            <a:off x="4655840" y="4941168"/>
            <a:ext cx="1872208" cy="504056"/>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DD817CE4-3289-4221-8ED5-F740F591A1A7}"/>
              </a:ext>
            </a:extLst>
          </p:cNvPr>
          <p:cNvSpPr/>
          <p:nvPr/>
        </p:nvSpPr>
        <p:spPr>
          <a:xfrm>
            <a:off x="1127448" y="4077072"/>
            <a:ext cx="3528392" cy="2160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再到</a:t>
            </a:r>
            <a:r>
              <a:rPr lang="en-US" altLang="zh-CN" dirty="0"/>
              <a:t>1991</a:t>
            </a:r>
            <a:r>
              <a:rPr lang="zh-CN" altLang="en-US" dirty="0"/>
              <a:t>年</a:t>
            </a:r>
            <a:r>
              <a:rPr lang="en-US" altLang="zh-CN" dirty="0"/>
              <a:t>A.Pentland</a:t>
            </a:r>
            <a:r>
              <a:rPr lang="zh-CN" altLang="en-US" dirty="0"/>
              <a:t>和</a:t>
            </a:r>
            <a:r>
              <a:rPr lang="en-US" altLang="zh-CN" dirty="0"/>
              <a:t>K.Mase</a:t>
            </a:r>
            <a:r>
              <a:rPr lang="zh-CN" altLang="en-US" dirty="0"/>
              <a:t>将人工的表情分类引入计算机自动化处理中，伴随着其他技术的发展，使其引起广泛关注并形成了一个单独的研究方向</a:t>
            </a:r>
            <a:r>
              <a:rPr lang="en-US" altLang="zh-CN" dirty="0"/>
              <a:t>——</a:t>
            </a:r>
            <a:r>
              <a:rPr lang="zh-CN" altLang="en-US" dirty="0"/>
              <a:t>人脸表情自动识别</a:t>
            </a:r>
          </a:p>
        </p:txBody>
      </p:sp>
    </p:spTree>
    <p:extLst>
      <p:ext uri="{BB962C8B-B14F-4D97-AF65-F5344CB8AC3E}">
        <p14:creationId xmlns:p14="http://schemas.microsoft.com/office/powerpoint/2010/main" val="2116190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1000"/>
                                        <p:tgtEl>
                                          <p:spTgt spid="12"/>
                                        </p:tgtEl>
                                      </p:cBhvr>
                                    </p:animEffect>
                                    <p:anim calcmode="lin" valueType="num">
                                      <p:cBhvr>
                                        <p:cTn id="21" dur="1000" fill="hold"/>
                                        <p:tgtEl>
                                          <p:spTgt spid="12"/>
                                        </p:tgtEl>
                                        <p:attrNameLst>
                                          <p:attrName>ppt_x</p:attrName>
                                        </p:attrNameLst>
                                      </p:cBhvr>
                                      <p:tavLst>
                                        <p:tav tm="0">
                                          <p:val>
                                            <p:strVal val="#ppt_x"/>
                                          </p:val>
                                        </p:tav>
                                        <p:tav tm="100000">
                                          <p:val>
                                            <p:strVal val="#ppt_x"/>
                                          </p:val>
                                        </p:tav>
                                      </p:tavLst>
                                    </p:anim>
                                    <p:anim calcmode="lin" valueType="num">
                                      <p:cBhvr>
                                        <p:cTn id="22"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1000"/>
                                        <p:tgtEl>
                                          <p:spTgt spid="18"/>
                                        </p:tgtEl>
                                      </p:cBhvr>
                                    </p:animEffect>
                                    <p:anim calcmode="lin" valueType="num">
                                      <p:cBhvr>
                                        <p:cTn id="35" dur="1000" fill="hold"/>
                                        <p:tgtEl>
                                          <p:spTgt spid="18"/>
                                        </p:tgtEl>
                                        <p:attrNameLst>
                                          <p:attrName>ppt_x</p:attrName>
                                        </p:attrNameLst>
                                      </p:cBhvr>
                                      <p:tavLst>
                                        <p:tav tm="0">
                                          <p:val>
                                            <p:strVal val="#ppt_x"/>
                                          </p:val>
                                        </p:tav>
                                        <p:tav tm="100000">
                                          <p:val>
                                            <p:strVal val="#ppt_x"/>
                                          </p:val>
                                        </p:tav>
                                      </p:tavLst>
                                    </p:anim>
                                    <p:anim calcmode="lin" valueType="num">
                                      <p:cBhvr>
                                        <p:cTn id="3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2" grpId="0" animBg="1"/>
      <p:bldP spid="14" grpId="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3C2928-40A9-47C0-9A17-72AE6D950CB5}"/>
              </a:ext>
            </a:extLst>
          </p:cNvPr>
          <p:cNvSpPr>
            <a:spLocks noGrp="1"/>
          </p:cNvSpPr>
          <p:nvPr>
            <p:ph type="title"/>
          </p:nvPr>
        </p:nvSpPr>
        <p:spPr>
          <a:xfrm>
            <a:off x="47328" y="0"/>
            <a:ext cx="9144000" cy="1143000"/>
          </a:xfrm>
        </p:spPr>
        <p:txBody>
          <a:bodyPr>
            <a:normAutofit/>
          </a:bodyPr>
          <a:lstStyle/>
          <a:p>
            <a:r>
              <a:rPr lang="zh-CN" altLang="en-US" sz="7200" dirty="0">
                <a:solidFill>
                  <a:srgbClr val="00B0F0"/>
                </a:solidFill>
              </a:rPr>
              <a:t>研究意义</a:t>
            </a:r>
          </a:p>
        </p:txBody>
      </p:sp>
      <p:sp>
        <p:nvSpPr>
          <p:cNvPr id="3" name="内容占位符 2">
            <a:extLst>
              <a:ext uri="{FF2B5EF4-FFF2-40B4-BE49-F238E27FC236}">
                <a16:creationId xmlns:a16="http://schemas.microsoft.com/office/drawing/2014/main" id="{56D27755-DB85-4393-9D57-4186612B37F0}"/>
              </a:ext>
            </a:extLst>
          </p:cNvPr>
          <p:cNvSpPr>
            <a:spLocks noGrp="1"/>
          </p:cNvSpPr>
          <p:nvPr>
            <p:ph idx="1"/>
          </p:nvPr>
        </p:nvSpPr>
        <p:spPr/>
        <p:txBody>
          <a:bodyPr>
            <a:normAutofit/>
          </a:bodyPr>
          <a:lstStyle/>
          <a:p>
            <a:r>
              <a:rPr lang="zh-CN" altLang="zh-CN" dirty="0">
                <a:solidFill>
                  <a:schemeClr val="tx1"/>
                </a:solidFill>
              </a:rPr>
              <a:t>面部表情识别技术作为一门图像信号处理、心理学科、生理学科、模式识别和人工智能等相关领域的交叉学科，目前主要被应用于安全、医疗、交通、通信以及人工智能等相关领域。</a:t>
            </a:r>
            <a:endParaRPr lang="en-US" altLang="zh-CN" dirty="0">
              <a:solidFill>
                <a:schemeClr val="tx1"/>
              </a:solidFill>
            </a:endParaRPr>
          </a:p>
          <a:p>
            <a:r>
              <a:rPr lang="zh-CN" altLang="en-US" dirty="0">
                <a:solidFill>
                  <a:schemeClr val="tx1"/>
                </a:solidFill>
              </a:rPr>
              <a:t>例如</a:t>
            </a:r>
            <a:r>
              <a:rPr lang="zh-CN" altLang="zh-CN" dirty="0">
                <a:solidFill>
                  <a:schemeClr val="tx1"/>
                </a:solidFill>
              </a:rPr>
              <a:t>：</a:t>
            </a:r>
            <a:r>
              <a:rPr lang="zh-CN" altLang="zh-CN" dirty="0">
                <a:solidFill>
                  <a:schemeClr val="accent1"/>
                </a:solidFill>
              </a:rPr>
              <a:t>通过人脸表情识别技术对机场、火车站、地铁站等公共安全场所进行全天候监测；</a:t>
            </a:r>
            <a:r>
              <a:rPr lang="zh-CN" altLang="zh-CN" dirty="0">
                <a:solidFill>
                  <a:schemeClr val="accent3"/>
                </a:solidFill>
              </a:rPr>
              <a:t>通过人脸表情情识别技术实时监测驾驶员情绪状态，可有效预防驾驶员出现疲劳驾驶、酒驾等状态并及时提醒，从源头上降低交通事故发生的可能性；</a:t>
            </a:r>
            <a:r>
              <a:rPr lang="zh-CN" altLang="zh-CN" dirty="0">
                <a:solidFill>
                  <a:srgbClr val="FFFF00"/>
                </a:solidFill>
              </a:rPr>
              <a:t>通过人脸表情识别技术实时监测病患者的面部表情变化，不仅能判断出一些不能言语的病患者的情感状态，还能避免一些人为的致痛性操作给病患者带来的痛苦，并及时改善护理质量，特别是在新生儿领域，对新生儿的病情预测与治疗提供依据，可以发挥极大的医护作用</a:t>
            </a:r>
            <a:r>
              <a:rPr lang="zh-CN" altLang="en-US" dirty="0">
                <a:solidFill>
                  <a:srgbClr val="FFFF00"/>
                </a:solidFill>
              </a:rPr>
              <a:t>等。</a:t>
            </a:r>
            <a:endParaRPr lang="en-US" altLang="zh-CN" dirty="0">
              <a:solidFill>
                <a:srgbClr val="FFFF00"/>
              </a:solidFill>
            </a:endParaRPr>
          </a:p>
          <a:p>
            <a:r>
              <a:rPr lang="zh-CN" altLang="zh-CN" dirty="0">
                <a:solidFill>
                  <a:schemeClr val="tx1"/>
                </a:solidFill>
              </a:rPr>
              <a:t>我们目前已经迈入人工智能时代，面部表情识别的研究将在未来产生举足轻重的意义与作用。因此，我认为，对面部表情识别的研究与发展成为了每一个时代开拓者身上义不容辞的责任与义务。</a:t>
            </a:r>
          </a:p>
          <a:p>
            <a:endParaRPr lang="zh-CN" altLang="en-US" dirty="0"/>
          </a:p>
        </p:txBody>
      </p:sp>
    </p:spTree>
    <p:extLst>
      <p:ext uri="{BB962C8B-B14F-4D97-AF65-F5344CB8AC3E}">
        <p14:creationId xmlns:p14="http://schemas.microsoft.com/office/powerpoint/2010/main" val="3626982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1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7" dur="1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003F9C-085E-4A15-975B-7497027E4453}"/>
              </a:ext>
            </a:extLst>
          </p:cNvPr>
          <p:cNvSpPr>
            <a:spLocks noGrp="1"/>
          </p:cNvSpPr>
          <p:nvPr>
            <p:ph type="title"/>
          </p:nvPr>
        </p:nvSpPr>
        <p:spPr>
          <a:xfrm>
            <a:off x="0" y="-99392"/>
            <a:ext cx="9144000" cy="1143000"/>
          </a:xfrm>
        </p:spPr>
        <p:txBody>
          <a:bodyPr>
            <a:normAutofit/>
          </a:bodyPr>
          <a:lstStyle/>
          <a:p>
            <a:r>
              <a:rPr lang="zh-CN" altLang="en-US" sz="5400" dirty="0">
                <a:solidFill>
                  <a:srgbClr val="00B0F0"/>
                </a:solidFill>
              </a:rPr>
              <a:t>面部识别相关技术实例</a:t>
            </a:r>
          </a:p>
        </p:txBody>
      </p:sp>
      <p:pic>
        <p:nvPicPr>
          <p:cNvPr id="5" name="图片 4">
            <a:extLst>
              <a:ext uri="{FF2B5EF4-FFF2-40B4-BE49-F238E27FC236}">
                <a16:creationId xmlns:a16="http://schemas.microsoft.com/office/drawing/2014/main" id="{7B595F86-7BD2-4031-A017-1D531CDE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336" y="1124744"/>
            <a:ext cx="3048339" cy="1440160"/>
          </a:xfrm>
          <a:prstGeom prst="rect">
            <a:avLst/>
          </a:prstGeom>
        </p:spPr>
      </p:pic>
      <p:sp>
        <p:nvSpPr>
          <p:cNvPr id="6" name="箭头: 下 5">
            <a:extLst>
              <a:ext uri="{FF2B5EF4-FFF2-40B4-BE49-F238E27FC236}">
                <a16:creationId xmlns:a16="http://schemas.microsoft.com/office/drawing/2014/main" id="{39DD8CBF-2570-44DC-AA89-9323E5D7E3E8}"/>
              </a:ext>
            </a:extLst>
          </p:cNvPr>
          <p:cNvSpPr/>
          <p:nvPr/>
        </p:nvSpPr>
        <p:spPr>
          <a:xfrm>
            <a:off x="1415480" y="2552326"/>
            <a:ext cx="432048" cy="576064"/>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657A0AEE-B5EA-4674-9B3A-D13B61852C97}"/>
              </a:ext>
            </a:extLst>
          </p:cNvPr>
          <p:cNvSpPr txBox="1"/>
          <p:nvPr/>
        </p:nvSpPr>
        <p:spPr>
          <a:xfrm>
            <a:off x="191344" y="3130609"/>
            <a:ext cx="3048338" cy="2923877"/>
          </a:xfrm>
          <a:prstGeom prst="rect">
            <a:avLst/>
          </a:prstGeom>
          <a:noFill/>
        </p:spPr>
        <p:txBody>
          <a:bodyPr wrap="square" rtlCol="0">
            <a:spAutoFit/>
          </a:bodyPr>
          <a:lstStyle/>
          <a:p>
            <a:r>
              <a:rPr lang="zh-CN" altLang="en-US" sz="2000" b="1" dirty="0">
                <a:solidFill>
                  <a:srgbClr val="92D050"/>
                </a:solidFill>
              </a:rPr>
              <a:t>人脸检测（ </a:t>
            </a:r>
            <a:r>
              <a:rPr lang="en-US" altLang="zh-CN" sz="2000" b="1" dirty="0">
                <a:solidFill>
                  <a:srgbClr val="92D050"/>
                </a:solidFill>
              </a:rPr>
              <a:t>Face Detection</a:t>
            </a:r>
            <a:r>
              <a:rPr lang="zh-CN" altLang="en-US" sz="2000" b="1" dirty="0">
                <a:solidFill>
                  <a:srgbClr val="92D050"/>
                </a:solidFill>
              </a:rPr>
              <a:t>）</a:t>
            </a:r>
            <a:r>
              <a:rPr lang="zh-CN" altLang="en-US" sz="2000" dirty="0">
                <a:solidFill>
                  <a:srgbClr val="92D050"/>
                </a:solidFill>
              </a:rPr>
              <a:t>：</a:t>
            </a:r>
            <a:endParaRPr lang="en-US" altLang="zh-CN" sz="2000" dirty="0">
              <a:solidFill>
                <a:srgbClr val="92D050"/>
              </a:solidFill>
            </a:endParaRPr>
          </a:p>
          <a:p>
            <a:r>
              <a:rPr lang="zh-CN" altLang="en-US" dirty="0">
                <a:solidFill>
                  <a:srgbClr val="92D050"/>
                </a:solidFill>
              </a:rPr>
              <a:t>作用</a:t>
            </a:r>
            <a:r>
              <a:rPr lang="zh-CN" altLang="en-US" dirty="0"/>
              <a:t>就是要检测出图像中人脸所在位置。</a:t>
            </a:r>
            <a:endParaRPr lang="en-US" altLang="zh-CN" dirty="0"/>
          </a:p>
          <a:p>
            <a:r>
              <a:rPr lang="zh-CN" altLang="en-US" dirty="0">
                <a:solidFill>
                  <a:srgbClr val="92D050"/>
                </a:solidFill>
              </a:rPr>
              <a:t>人脸检测算法</a:t>
            </a:r>
            <a:r>
              <a:rPr lang="zh-CN" altLang="en-US" dirty="0"/>
              <a:t>的输入是一张图像，输出是人脸框坐标序列，具体结果是</a:t>
            </a:r>
            <a:r>
              <a:rPr lang="en-US" altLang="zh-CN" dirty="0"/>
              <a:t>0</a:t>
            </a:r>
            <a:r>
              <a:rPr lang="zh-CN" altLang="en-US" dirty="0"/>
              <a:t>个人脸框或</a:t>
            </a:r>
            <a:r>
              <a:rPr lang="en-US" altLang="zh-CN" dirty="0"/>
              <a:t>1</a:t>
            </a:r>
            <a:r>
              <a:rPr lang="zh-CN" altLang="en-US" dirty="0"/>
              <a:t>个人脸框或多个人脸框。输出的人脸坐标框可以为正方形、矩形等。</a:t>
            </a:r>
          </a:p>
        </p:txBody>
      </p:sp>
      <p:pic>
        <p:nvPicPr>
          <p:cNvPr id="9" name="图片 8">
            <a:extLst>
              <a:ext uri="{FF2B5EF4-FFF2-40B4-BE49-F238E27FC236}">
                <a16:creationId xmlns:a16="http://schemas.microsoft.com/office/drawing/2014/main" id="{1111CECC-B155-4070-A80E-AC50F5081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3725" y="957785"/>
            <a:ext cx="3528392" cy="2510172"/>
          </a:xfrm>
          <a:prstGeom prst="rect">
            <a:avLst/>
          </a:prstGeom>
        </p:spPr>
      </p:pic>
      <p:sp>
        <p:nvSpPr>
          <p:cNvPr id="10" name="箭头: 下 9">
            <a:extLst>
              <a:ext uri="{FF2B5EF4-FFF2-40B4-BE49-F238E27FC236}">
                <a16:creationId xmlns:a16="http://schemas.microsoft.com/office/drawing/2014/main" id="{BECFD820-E0A0-4042-B8D5-2AF5C3AF619F}"/>
              </a:ext>
            </a:extLst>
          </p:cNvPr>
          <p:cNvSpPr/>
          <p:nvPr/>
        </p:nvSpPr>
        <p:spPr>
          <a:xfrm>
            <a:off x="4835860" y="3467957"/>
            <a:ext cx="864096" cy="936104"/>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D4EEC3D3-4CE5-464C-A3CC-94283BA37F95}"/>
              </a:ext>
            </a:extLst>
          </p:cNvPr>
          <p:cNvSpPr txBox="1"/>
          <p:nvPr/>
        </p:nvSpPr>
        <p:spPr>
          <a:xfrm>
            <a:off x="3623725" y="4305629"/>
            <a:ext cx="3528392" cy="1785104"/>
          </a:xfrm>
          <a:prstGeom prst="rect">
            <a:avLst/>
          </a:prstGeom>
          <a:noFill/>
        </p:spPr>
        <p:txBody>
          <a:bodyPr wrap="square" rtlCol="0">
            <a:spAutoFit/>
          </a:bodyPr>
          <a:lstStyle/>
          <a:p>
            <a:r>
              <a:rPr lang="zh-CN" altLang="en-US" sz="2000" b="1" dirty="0">
                <a:solidFill>
                  <a:srgbClr val="92D050"/>
                </a:solidFill>
              </a:rPr>
              <a:t>人脸比对</a:t>
            </a:r>
            <a:r>
              <a:rPr lang="en-US" altLang="zh-CN" sz="2000" b="1" dirty="0">
                <a:solidFill>
                  <a:srgbClr val="92D050"/>
                </a:solidFill>
              </a:rPr>
              <a:t>(Face Compare)</a:t>
            </a:r>
            <a:r>
              <a:rPr lang="zh-CN" altLang="en-US" sz="2000" b="1" dirty="0">
                <a:solidFill>
                  <a:srgbClr val="92D050"/>
                </a:solidFill>
              </a:rPr>
              <a:t>：</a:t>
            </a:r>
            <a:endParaRPr lang="en-US" altLang="zh-CN" sz="2000" b="1" dirty="0">
              <a:solidFill>
                <a:srgbClr val="92D050"/>
              </a:solidFill>
            </a:endParaRPr>
          </a:p>
          <a:p>
            <a:r>
              <a:rPr lang="zh-CN" altLang="en-US" dirty="0">
                <a:solidFill>
                  <a:srgbClr val="92D050"/>
                </a:solidFill>
              </a:rPr>
              <a:t>目的</a:t>
            </a:r>
            <a:r>
              <a:rPr lang="zh-CN" altLang="en-US" dirty="0"/>
              <a:t>是衡量两个人脸之间相似度。</a:t>
            </a:r>
            <a:endParaRPr lang="en-US" altLang="zh-CN" dirty="0"/>
          </a:p>
          <a:p>
            <a:r>
              <a:rPr lang="zh-CN" altLang="en-US" dirty="0">
                <a:solidFill>
                  <a:srgbClr val="92D050"/>
                </a:solidFill>
              </a:rPr>
              <a:t>人脸比对算法</a:t>
            </a:r>
            <a:r>
              <a:rPr lang="zh-CN" altLang="en-US" dirty="0"/>
              <a:t>的输入是两个人脸特征，人脸特征由前面的人脸提特征算法获得，输出是两个特征之间的相似度。</a:t>
            </a:r>
          </a:p>
        </p:txBody>
      </p:sp>
      <p:pic>
        <p:nvPicPr>
          <p:cNvPr id="13" name="图片 12">
            <a:extLst>
              <a:ext uri="{FF2B5EF4-FFF2-40B4-BE49-F238E27FC236}">
                <a16:creationId xmlns:a16="http://schemas.microsoft.com/office/drawing/2014/main" id="{FB748078-C054-4B81-9EFA-D0C0952057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8128" y="1"/>
            <a:ext cx="4943872" cy="2420888"/>
          </a:xfrm>
          <a:prstGeom prst="rect">
            <a:avLst/>
          </a:prstGeom>
        </p:spPr>
      </p:pic>
      <p:sp>
        <p:nvSpPr>
          <p:cNvPr id="14" name="箭头: 下 13">
            <a:extLst>
              <a:ext uri="{FF2B5EF4-FFF2-40B4-BE49-F238E27FC236}">
                <a16:creationId xmlns:a16="http://schemas.microsoft.com/office/drawing/2014/main" id="{EA7DEEC2-3C06-4A83-91BA-1105E4636DD8}"/>
              </a:ext>
            </a:extLst>
          </p:cNvPr>
          <p:cNvSpPr/>
          <p:nvPr/>
        </p:nvSpPr>
        <p:spPr>
          <a:xfrm>
            <a:off x="9090736" y="2420889"/>
            <a:ext cx="965704" cy="1308722"/>
          </a:xfrm>
          <a:prstGeom prst="down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A5E89ACE-E954-4E48-B8E7-C17C8BAB7B1F}"/>
              </a:ext>
            </a:extLst>
          </p:cNvPr>
          <p:cNvSpPr txBox="1"/>
          <p:nvPr/>
        </p:nvSpPr>
        <p:spPr>
          <a:xfrm>
            <a:off x="7464152" y="3789040"/>
            <a:ext cx="4176464" cy="2646878"/>
          </a:xfrm>
          <a:prstGeom prst="rect">
            <a:avLst/>
          </a:prstGeom>
          <a:noFill/>
        </p:spPr>
        <p:txBody>
          <a:bodyPr wrap="square" rtlCol="0">
            <a:spAutoFit/>
          </a:bodyPr>
          <a:lstStyle/>
          <a:p>
            <a:r>
              <a:rPr lang="zh-CN" altLang="en-US" sz="2000" b="1" dirty="0">
                <a:solidFill>
                  <a:schemeClr val="accent1"/>
                </a:solidFill>
              </a:rPr>
              <a:t>人脸提特征</a:t>
            </a:r>
            <a:r>
              <a:rPr lang="en-US" altLang="zh-CN" sz="2000" b="1" dirty="0">
                <a:solidFill>
                  <a:schemeClr val="accent1"/>
                </a:solidFill>
              </a:rPr>
              <a:t>(Face Feature Extraction)</a:t>
            </a:r>
            <a:r>
              <a:rPr lang="zh-CN" altLang="en-US" sz="2000" b="1" dirty="0">
                <a:solidFill>
                  <a:schemeClr val="accent1"/>
                </a:solidFill>
              </a:rPr>
              <a:t>：</a:t>
            </a:r>
            <a:endParaRPr lang="en-US" altLang="zh-CN" sz="2000" b="1" dirty="0">
              <a:solidFill>
                <a:schemeClr val="accent1"/>
              </a:solidFill>
            </a:endParaRPr>
          </a:p>
          <a:p>
            <a:r>
              <a:rPr lang="zh-CN" altLang="en-US" dirty="0">
                <a:solidFill>
                  <a:schemeClr val="accent1"/>
                </a:solidFill>
              </a:rPr>
              <a:t>目的</a:t>
            </a:r>
            <a:r>
              <a:rPr lang="zh-CN" altLang="en-US" dirty="0"/>
              <a:t>是将一张人脸图像转化为可以表征人脸特点的特征，具体表现形式为一串固定长度的数值。</a:t>
            </a:r>
            <a:endParaRPr lang="en-US" altLang="zh-CN" dirty="0"/>
          </a:p>
          <a:p>
            <a:r>
              <a:rPr lang="zh-CN" altLang="en-US" dirty="0">
                <a:solidFill>
                  <a:schemeClr val="accent1"/>
                </a:solidFill>
              </a:rPr>
              <a:t>人脸提特征算法</a:t>
            </a:r>
            <a:r>
              <a:rPr lang="zh-CN" altLang="en-US" dirty="0"/>
              <a:t>实现的过程为：首先将五官关键点坐标进行旋转、缩放等等操作来实现人脸对齐，然后在提取特征并计算出数值串。</a:t>
            </a:r>
          </a:p>
        </p:txBody>
      </p:sp>
    </p:spTree>
    <p:extLst>
      <p:ext uri="{BB962C8B-B14F-4D97-AF65-F5344CB8AC3E}">
        <p14:creationId xmlns:p14="http://schemas.microsoft.com/office/powerpoint/2010/main" val="2671874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Effect transition="in" filter="fade">
                                      <p:cBhvr>
                                        <p:cTn id="9" dur="10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435">
                                          <p:stCondLst>
                                            <p:cond delay="0"/>
                                          </p:stCondLst>
                                        </p:cTn>
                                        <p:tgtEl>
                                          <p:spTgt spid="9"/>
                                        </p:tgtEl>
                                      </p:cBhvr>
                                    </p:animEffect>
                                    <p:anim calcmode="lin" valueType="num">
                                      <p:cBhvr>
                                        <p:cTn id="22" dur="1367"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23" dur="498"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24" dur="498" tmFilter="0, 0; 0.125,0.2665; 0.25,0.4; 0.375,0.465; 0.5,0.5;  0.625,0.535; 0.75,0.6; 0.875,0.7335; 1,1">
                                          <p:stCondLst>
                                            <p:cond delay="498"/>
                                          </p:stCondLst>
                                        </p:cTn>
                                        <p:tgtEl>
                                          <p:spTgt spid="9"/>
                                        </p:tgtEl>
                                        <p:attrNameLst>
                                          <p:attrName>ppt_y</p:attrName>
                                        </p:attrNameLst>
                                      </p:cBhvr>
                                      <p:tavLst>
                                        <p:tav tm="0" fmla="#ppt_y-sin(pi*$)/9">
                                          <p:val>
                                            <p:fltVal val="0"/>
                                          </p:val>
                                        </p:tav>
                                        <p:tav tm="100000">
                                          <p:val>
                                            <p:fltVal val="1"/>
                                          </p:val>
                                        </p:tav>
                                      </p:tavLst>
                                    </p:anim>
                                    <p:anim calcmode="lin" valueType="num">
                                      <p:cBhvr>
                                        <p:cTn id="25" dur="249" tmFilter="0, 0; 0.125,0.2665; 0.25,0.4; 0.375,0.465; 0.5,0.5;  0.625,0.535; 0.75,0.6; 0.875,0.7335; 1,1">
                                          <p:stCondLst>
                                            <p:cond delay="993"/>
                                          </p:stCondLst>
                                        </p:cTn>
                                        <p:tgtEl>
                                          <p:spTgt spid="9"/>
                                        </p:tgtEl>
                                        <p:attrNameLst>
                                          <p:attrName>ppt_y</p:attrName>
                                        </p:attrNameLst>
                                      </p:cBhvr>
                                      <p:tavLst>
                                        <p:tav tm="0" fmla="#ppt_y-sin(pi*$)/27">
                                          <p:val>
                                            <p:fltVal val="0"/>
                                          </p:val>
                                        </p:tav>
                                        <p:tav tm="100000">
                                          <p:val>
                                            <p:fltVal val="1"/>
                                          </p:val>
                                        </p:tav>
                                      </p:tavLst>
                                    </p:anim>
                                    <p:anim calcmode="lin" valueType="num">
                                      <p:cBhvr>
                                        <p:cTn id="26" dur="123" tmFilter="0, 0; 0.125,0.2665; 0.25,0.4; 0.375,0.465; 0.5,0.5;  0.625,0.535; 0.75,0.6; 0.875,0.7335; 1,1">
                                          <p:stCondLst>
                                            <p:cond delay="1242"/>
                                          </p:stCondLst>
                                        </p:cTn>
                                        <p:tgtEl>
                                          <p:spTgt spid="9"/>
                                        </p:tgtEl>
                                        <p:attrNameLst>
                                          <p:attrName>ppt_y</p:attrName>
                                        </p:attrNameLst>
                                      </p:cBhvr>
                                      <p:tavLst>
                                        <p:tav tm="0" fmla="#ppt_y-sin(pi*$)/81">
                                          <p:val>
                                            <p:fltVal val="0"/>
                                          </p:val>
                                        </p:tav>
                                        <p:tav tm="100000">
                                          <p:val>
                                            <p:fltVal val="1"/>
                                          </p:val>
                                        </p:tav>
                                      </p:tavLst>
                                    </p:anim>
                                    <p:animScale>
                                      <p:cBhvr>
                                        <p:cTn id="27" dur="20">
                                          <p:stCondLst>
                                            <p:cond delay="487"/>
                                          </p:stCondLst>
                                        </p:cTn>
                                        <p:tgtEl>
                                          <p:spTgt spid="9"/>
                                        </p:tgtEl>
                                      </p:cBhvr>
                                      <p:to x="100000" y="60000"/>
                                    </p:animScale>
                                    <p:animScale>
                                      <p:cBhvr>
                                        <p:cTn id="28" dur="124" decel="50000">
                                          <p:stCondLst>
                                            <p:cond delay="507"/>
                                          </p:stCondLst>
                                        </p:cTn>
                                        <p:tgtEl>
                                          <p:spTgt spid="9"/>
                                        </p:tgtEl>
                                      </p:cBhvr>
                                      <p:to x="100000" y="100000"/>
                                    </p:animScale>
                                    <p:animScale>
                                      <p:cBhvr>
                                        <p:cTn id="29" dur="20">
                                          <p:stCondLst>
                                            <p:cond delay="984"/>
                                          </p:stCondLst>
                                        </p:cTn>
                                        <p:tgtEl>
                                          <p:spTgt spid="9"/>
                                        </p:tgtEl>
                                      </p:cBhvr>
                                      <p:to x="100000" y="80000"/>
                                    </p:animScale>
                                    <p:animScale>
                                      <p:cBhvr>
                                        <p:cTn id="30" dur="124" decel="50000">
                                          <p:stCondLst>
                                            <p:cond delay="1004"/>
                                          </p:stCondLst>
                                        </p:cTn>
                                        <p:tgtEl>
                                          <p:spTgt spid="9"/>
                                        </p:tgtEl>
                                      </p:cBhvr>
                                      <p:to x="100000" y="100000"/>
                                    </p:animScale>
                                    <p:animScale>
                                      <p:cBhvr>
                                        <p:cTn id="31" dur="20">
                                          <p:stCondLst>
                                            <p:cond delay="1231"/>
                                          </p:stCondLst>
                                        </p:cTn>
                                        <p:tgtEl>
                                          <p:spTgt spid="9"/>
                                        </p:tgtEl>
                                      </p:cBhvr>
                                      <p:to x="100000" y="90000"/>
                                    </p:animScale>
                                    <p:animScale>
                                      <p:cBhvr>
                                        <p:cTn id="32" dur="124" decel="50000">
                                          <p:stCondLst>
                                            <p:cond delay="1251"/>
                                          </p:stCondLst>
                                        </p:cTn>
                                        <p:tgtEl>
                                          <p:spTgt spid="9"/>
                                        </p:tgtEl>
                                      </p:cBhvr>
                                      <p:to x="100000" y="100000"/>
                                    </p:animScale>
                                    <p:animScale>
                                      <p:cBhvr>
                                        <p:cTn id="33" dur="20">
                                          <p:stCondLst>
                                            <p:cond delay="1356"/>
                                          </p:stCondLst>
                                        </p:cTn>
                                        <p:tgtEl>
                                          <p:spTgt spid="9"/>
                                        </p:tgtEl>
                                      </p:cBhvr>
                                      <p:to x="100000" y="95000"/>
                                    </p:animScale>
                                    <p:animScale>
                                      <p:cBhvr>
                                        <p:cTn id="34" dur="124" decel="50000">
                                          <p:stCondLst>
                                            <p:cond delay="1376"/>
                                          </p:stCondLst>
                                        </p:cTn>
                                        <p:tgtEl>
                                          <p:spTgt spid="9"/>
                                        </p:tgtEl>
                                      </p:cBhvr>
                                      <p:to x="100000" y="100000"/>
                                    </p:animScale>
                                  </p:childTnLst>
                                </p:cTn>
                              </p:par>
                            </p:childTnLst>
                          </p:cTn>
                        </p:par>
                      </p:childTnLst>
                    </p:cTn>
                  </p:par>
                  <p:par>
                    <p:cTn id="35" fill="hold">
                      <p:stCondLst>
                        <p:cond delay="indefinite"/>
                      </p:stCondLst>
                      <p:childTnLst>
                        <p:par>
                          <p:cTn id="36" fill="hold">
                            <p:stCondLst>
                              <p:cond delay="0"/>
                            </p:stCondLst>
                            <p:childTnLst>
                              <p:par>
                                <p:cTn id="37" presetID="26"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down)">
                                      <p:cBhvr>
                                        <p:cTn id="39" dur="290">
                                          <p:stCondLst>
                                            <p:cond delay="0"/>
                                          </p:stCondLst>
                                        </p:cTn>
                                        <p:tgtEl>
                                          <p:spTgt spid="11"/>
                                        </p:tgtEl>
                                      </p:cBhvr>
                                    </p:animEffect>
                                    <p:anim calcmode="lin" valueType="num">
                                      <p:cBhvr>
                                        <p:cTn id="40" dur="911"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41" dur="332"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42" dur="332" tmFilter="0, 0; 0.125,0.2665; 0.25,0.4; 0.375,0.465; 0.5,0.5;  0.625,0.535; 0.75,0.6; 0.875,0.7335; 1,1">
                                          <p:stCondLst>
                                            <p:cond delay="332"/>
                                          </p:stCondLst>
                                        </p:cTn>
                                        <p:tgtEl>
                                          <p:spTgt spid="11"/>
                                        </p:tgtEl>
                                        <p:attrNameLst>
                                          <p:attrName>ppt_y</p:attrName>
                                        </p:attrNameLst>
                                      </p:cBhvr>
                                      <p:tavLst>
                                        <p:tav tm="0" fmla="#ppt_y-sin(pi*$)/9">
                                          <p:val>
                                            <p:fltVal val="0"/>
                                          </p:val>
                                        </p:tav>
                                        <p:tav tm="100000">
                                          <p:val>
                                            <p:fltVal val="1"/>
                                          </p:val>
                                        </p:tav>
                                      </p:tavLst>
                                    </p:anim>
                                    <p:anim calcmode="lin" valueType="num">
                                      <p:cBhvr>
                                        <p:cTn id="43" dur="166" tmFilter="0, 0; 0.125,0.2665; 0.25,0.4; 0.375,0.465; 0.5,0.5;  0.625,0.535; 0.75,0.6; 0.875,0.7335; 1,1">
                                          <p:stCondLst>
                                            <p:cond delay="662"/>
                                          </p:stCondLst>
                                        </p:cTn>
                                        <p:tgtEl>
                                          <p:spTgt spid="11"/>
                                        </p:tgtEl>
                                        <p:attrNameLst>
                                          <p:attrName>ppt_y</p:attrName>
                                        </p:attrNameLst>
                                      </p:cBhvr>
                                      <p:tavLst>
                                        <p:tav tm="0" fmla="#ppt_y-sin(pi*$)/27">
                                          <p:val>
                                            <p:fltVal val="0"/>
                                          </p:val>
                                        </p:tav>
                                        <p:tav tm="100000">
                                          <p:val>
                                            <p:fltVal val="1"/>
                                          </p:val>
                                        </p:tav>
                                      </p:tavLst>
                                    </p:anim>
                                    <p:anim calcmode="lin" valueType="num">
                                      <p:cBhvr>
                                        <p:cTn id="44" dur="82" tmFilter="0, 0; 0.125,0.2665; 0.25,0.4; 0.375,0.465; 0.5,0.5;  0.625,0.535; 0.75,0.6; 0.875,0.7335; 1,1">
                                          <p:stCondLst>
                                            <p:cond delay="828"/>
                                          </p:stCondLst>
                                        </p:cTn>
                                        <p:tgtEl>
                                          <p:spTgt spid="11"/>
                                        </p:tgtEl>
                                        <p:attrNameLst>
                                          <p:attrName>ppt_y</p:attrName>
                                        </p:attrNameLst>
                                      </p:cBhvr>
                                      <p:tavLst>
                                        <p:tav tm="0" fmla="#ppt_y-sin(pi*$)/81">
                                          <p:val>
                                            <p:fltVal val="0"/>
                                          </p:val>
                                        </p:tav>
                                        <p:tav tm="100000">
                                          <p:val>
                                            <p:fltVal val="1"/>
                                          </p:val>
                                        </p:tav>
                                      </p:tavLst>
                                    </p:anim>
                                    <p:animScale>
                                      <p:cBhvr>
                                        <p:cTn id="45" dur="13">
                                          <p:stCondLst>
                                            <p:cond delay="325"/>
                                          </p:stCondLst>
                                        </p:cTn>
                                        <p:tgtEl>
                                          <p:spTgt spid="11"/>
                                        </p:tgtEl>
                                      </p:cBhvr>
                                      <p:to x="100000" y="60000"/>
                                    </p:animScale>
                                    <p:animScale>
                                      <p:cBhvr>
                                        <p:cTn id="46" dur="83" decel="50000">
                                          <p:stCondLst>
                                            <p:cond delay="338"/>
                                          </p:stCondLst>
                                        </p:cTn>
                                        <p:tgtEl>
                                          <p:spTgt spid="11"/>
                                        </p:tgtEl>
                                      </p:cBhvr>
                                      <p:to x="100000" y="100000"/>
                                    </p:animScale>
                                    <p:animScale>
                                      <p:cBhvr>
                                        <p:cTn id="47" dur="13">
                                          <p:stCondLst>
                                            <p:cond delay="656"/>
                                          </p:stCondLst>
                                        </p:cTn>
                                        <p:tgtEl>
                                          <p:spTgt spid="11"/>
                                        </p:tgtEl>
                                      </p:cBhvr>
                                      <p:to x="100000" y="80000"/>
                                    </p:animScale>
                                    <p:animScale>
                                      <p:cBhvr>
                                        <p:cTn id="48" dur="83" decel="50000">
                                          <p:stCondLst>
                                            <p:cond delay="669"/>
                                          </p:stCondLst>
                                        </p:cTn>
                                        <p:tgtEl>
                                          <p:spTgt spid="11"/>
                                        </p:tgtEl>
                                      </p:cBhvr>
                                      <p:to x="100000" y="100000"/>
                                    </p:animScale>
                                    <p:animScale>
                                      <p:cBhvr>
                                        <p:cTn id="49" dur="13">
                                          <p:stCondLst>
                                            <p:cond delay="821"/>
                                          </p:stCondLst>
                                        </p:cTn>
                                        <p:tgtEl>
                                          <p:spTgt spid="11"/>
                                        </p:tgtEl>
                                      </p:cBhvr>
                                      <p:to x="100000" y="90000"/>
                                    </p:animScale>
                                    <p:animScale>
                                      <p:cBhvr>
                                        <p:cTn id="50" dur="83" decel="50000">
                                          <p:stCondLst>
                                            <p:cond delay="834"/>
                                          </p:stCondLst>
                                        </p:cTn>
                                        <p:tgtEl>
                                          <p:spTgt spid="11"/>
                                        </p:tgtEl>
                                      </p:cBhvr>
                                      <p:to x="100000" y="100000"/>
                                    </p:animScale>
                                    <p:animScale>
                                      <p:cBhvr>
                                        <p:cTn id="51" dur="13">
                                          <p:stCondLst>
                                            <p:cond delay="904"/>
                                          </p:stCondLst>
                                        </p:cTn>
                                        <p:tgtEl>
                                          <p:spTgt spid="11"/>
                                        </p:tgtEl>
                                      </p:cBhvr>
                                      <p:to x="100000" y="95000"/>
                                    </p:animScale>
                                    <p:animScale>
                                      <p:cBhvr>
                                        <p:cTn id="52" dur="83" decel="50000">
                                          <p:stCondLst>
                                            <p:cond delay="917"/>
                                          </p:stCondLst>
                                        </p:cTn>
                                        <p:tgtEl>
                                          <p:spTgt spid="11"/>
                                        </p:tgtEl>
                                      </p:cBhvr>
                                      <p:to x="100000" y="100000"/>
                                    </p:animScale>
                                  </p:childTnLst>
                                </p:cTn>
                              </p:par>
                            </p:childTnLst>
                          </p:cTn>
                        </p:par>
                      </p:childTnLst>
                    </p:cTn>
                  </p:par>
                  <p:par>
                    <p:cTn id="53" fill="hold">
                      <p:stCondLst>
                        <p:cond delay="indefinite"/>
                      </p:stCondLst>
                      <p:childTnLst>
                        <p:par>
                          <p:cTn id="54" fill="hold">
                            <p:stCondLst>
                              <p:cond delay="0"/>
                            </p:stCondLst>
                            <p:childTnLst>
                              <p:par>
                                <p:cTn id="55" presetID="45" presetClass="entr" presetSubtype="0" fill="hold"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1000"/>
                                        <p:tgtEl>
                                          <p:spTgt spid="13"/>
                                        </p:tgtEl>
                                      </p:cBhvr>
                                    </p:animEffect>
                                    <p:anim calcmode="lin" valueType="num">
                                      <p:cBhvr>
                                        <p:cTn id="58" dur="1000" fill="hold"/>
                                        <p:tgtEl>
                                          <p:spTgt spid="13"/>
                                        </p:tgtEl>
                                        <p:attrNameLst>
                                          <p:attrName>ppt_w</p:attrName>
                                        </p:attrNameLst>
                                      </p:cBhvr>
                                      <p:tavLst>
                                        <p:tav tm="0" fmla="#ppt_w*sin(2.5*pi*$)">
                                          <p:val>
                                            <p:fltVal val="0"/>
                                          </p:val>
                                        </p:tav>
                                        <p:tav tm="100000">
                                          <p:val>
                                            <p:fltVal val="1"/>
                                          </p:val>
                                        </p:tav>
                                      </p:tavLst>
                                    </p:anim>
                                    <p:anim calcmode="lin" valueType="num">
                                      <p:cBhvr>
                                        <p:cTn id="59" dur="1000" fill="hold"/>
                                        <p:tgtEl>
                                          <p:spTgt spid="13"/>
                                        </p:tgtEl>
                                        <p:attrNameLst>
                                          <p:attrName>ppt_h</p:attrName>
                                        </p:attrNameLst>
                                      </p:cBhvr>
                                      <p:tavLst>
                                        <p:tav tm="0">
                                          <p:val>
                                            <p:strVal val="#ppt_h"/>
                                          </p:val>
                                        </p:tav>
                                        <p:tav tm="100000">
                                          <p:val>
                                            <p:strVal val="#ppt_h"/>
                                          </p:val>
                                        </p:tav>
                                      </p:tavLst>
                                    </p:anim>
                                  </p:childTnLst>
                                </p:cTn>
                              </p:par>
                            </p:childTnLst>
                          </p:cTn>
                        </p:par>
                      </p:childTnLst>
                    </p:cTn>
                  </p:par>
                  <p:par>
                    <p:cTn id="60" fill="hold">
                      <p:stCondLst>
                        <p:cond delay="indefinite"/>
                      </p:stCondLst>
                      <p:childTnLst>
                        <p:par>
                          <p:cTn id="61" fill="hold">
                            <p:stCondLst>
                              <p:cond delay="0"/>
                            </p:stCondLst>
                            <p:childTnLst>
                              <p:par>
                                <p:cTn id="62" presetID="45" presetClass="entr" presetSubtype="0" fill="hold" grpId="0" nodeType="click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1000"/>
                                        <p:tgtEl>
                                          <p:spTgt spid="15"/>
                                        </p:tgtEl>
                                      </p:cBhvr>
                                    </p:animEffect>
                                    <p:anim calcmode="lin" valueType="num">
                                      <p:cBhvr>
                                        <p:cTn id="65" dur="1000" fill="hold"/>
                                        <p:tgtEl>
                                          <p:spTgt spid="15"/>
                                        </p:tgtEl>
                                        <p:attrNameLst>
                                          <p:attrName>ppt_w</p:attrName>
                                        </p:attrNameLst>
                                      </p:cBhvr>
                                      <p:tavLst>
                                        <p:tav tm="0" fmla="#ppt_w*sin(2.5*pi*$)">
                                          <p:val>
                                            <p:fltVal val="0"/>
                                          </p:val>
                                        </p:tav>
                                        <p:tav tm="100000">
                                          <p:val>
                                            <p:fltVal val="1"/>
                                          </p:val>
                                        </p:tav>
                                      </p:tavLst>
                                    </p:anim>
                                    <p:anim calcmode="lin" valueType="num">
                                      <p:cBhvr>
                                        <p:cTn id="66" dur="100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0" y="0"/>
            <a:ext cx="9144000" cy="1506537"/>
          </a:xfrm>
        </p:spPr>
        <p:txBody>
          <a:bodyPr rtlCol="0">
            <a:normAutofit/>
          </a:bodyPr>
          <a:lstStyle/>
          <a:p>
            <a:r>
              <a:rPr lang="zh-CN" altLang="en-US" sz="4000" dirty="0">
                <a:solidFill>
                  <a:srgbClr val="00B0F0"/>
                </a:solidFill>
              </a:rPr>
              <a:t>面部表情识别的框架流程图</a:t>
            </a:r>
            <a:endParaRPr sz="4000" dirty="0">
              <a:solidFill>
                <a:srgbClr val="00B0F0"/>
              </a:solidFill>
            </a:endParaRPr>
          </a:p>
        </p:txBody>
      </p:sp>
      <p:sp>
        <p:nvSpPr>
          <p:cNvPr id="4" name="流程图: 过程 3">
            <a:extLst>
              <a:ext uri="{FF2B5EF4-FFF2-40B4-BE49-F238E27FC236}">
                <a16:creationId xmlns:a16="http://schemas.microsoft.com/office/drawing/2014/main" id="{A4B2F047-CA76-4848-B084-A4B0E8541CEE}"/>
              </a:ext>
            </a:extLst>
          </p:cNvPr>
          <p:cNvSpPr>
            <a:spLocks noChangeArrowheads="1"/>
          </p:cNvSpPr>
          <p:nvPr/>
        </p:nvSpPr>
        <p:spPr bwMode="auto">
          <a:xfrm>
            <a:off x="3202781" y="908843"/>
            <a:ext cx="1857375" cy="857250"/>
          </a:xfrm>
          <a:prstGeom prst="flowChartProcess">
            <a:avLst/>
          </a:prstGeom>
          <a:noFill/>
          <a:ln w="2540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5" name="流程图: 过程 4">
            <a:extLst>
              <a:ext uri="{FF2B5EF4-FFF2-40B4-BE49-F238E27FC236}">
                <a16:creationId xmlns:a16="http://schemas.microsoft.com/office/drawing/2014/main" id="{C4481B77-1656-4A16-B394-D03AB5244C19}"/>
              </a:ext>
            </a:extLst>
          </p:cNvPr>
          <p:cNvSpPr>
            <a:spLocks noChangeArrowheads="1"/>
          </p:cNvSpPr>
          <p:nvPr/>
        </p:nvSpPr>
        <p:spPr bwMode="auto">
          <a:xfrm>
            <a:off x="3202781" y="2337593"/>
            <a:ext cx="1857375" cy="857250"/>
          </a:xfrm>
          <a:prstGeom prst="flowChartProcess">
            <a:avLst/>
          </a:prstGeom>
          <a:noFill/>
          <a:ln w="2540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6" name="流程图: 过程 5">
            <a:extLst>
              <a:ext uri="{FF2B5EF4-FFF2-40B4-BE49-F238E27FC236}">
                <a16:creationId xmlns:a16="http://schemas.microsoft.com/office/drawing/2014/main" id="{F28D13B0-3350-4EFA-B4C8-D9C435064CC3}"/>
              </a:ext>
            </a:extLst>
          </p:cNvPr>
          <p:cNvSpPr>
            <a:spLocks noChangeArrowheads="1"/>
          </p:cNvSpPr>
          <p:nvPr/>
        </p:nvSpPr>
        <p:spPr bwMode="auto">
          <a:xfrm>
            <a:off x="3202781" y="3766343"/>
            <a:ext cx="1857375" cy="857250"/>
          </a:xfrm>
          <a:prstGeom prst="flowChartProcess">
            <a:avLst/>
          </a:prstGeom>
          <a:noFill/>
          <a:ln w="25400">
            <a:solidFill>
              <a:srgbClr val="92D050"/>
            </a:solidFill>
            <a:miter lim="800000"/>
            <a:headEnd/>
            <a:tailEnd/>
          </a:ln>
          <a:extLst>
            <a:ext uri="{909E8E84-426E-40DD-AFC4-6F175D3DCCD1}">
              <a14:hiddenFill xmlns:a14="http://schemas.microsoft.com/office/drawing/2010/main">
                <a:solidFill>
                  <a:srgbClr val="FFFFFF"/>
                </a:solidFill>
              </a14:hiddenFill>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7" name="流程图: 过程 6">
            <a:extLst>
              <a:ext uri="{FF2B5EF4-FFF2-40B4-BE49-F238E27FC236}">
                <a16:creationId xmlns:a16="http://schemas.microsoft.com/office/drawing/2014/main" id="{6CC345BE-113D-4D57-BA09-4ECEF581F27C}"/>
              </a:ext>
            </a:extLst>
          </p:cNvPr>
          <p:cNvSpPr>
            <a:spLocks noChangeArrowheads="1"/>
          </p:cNvSpPr>
          <p:nvPr/>
        </p:nvSpPr>
        <p:spPr bwMode="auto">
          <a:xfrm>
            <a:off x="3202781" y="5195093"/>
            <a:ext cx="1857375" cy="857250"/>
          </a:xfrm>
          <a:prstGeom prst="flowChartProcess">
            <a:avLst/>
          </a:prstGeom>
          <a:noFill/>
          <a:ln w="2540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8" name="下箭头 9">
            <a:extLst>
              <a:ext uri="{FF2B5EF4-FFF2-40B4-BE49-F238E27FC236}">
                <a16:creationId xmlns:a16="http://schemas.microsoft.com/office/drawing/2014/main" id="{57E9F5E9-1269-47EC-ABA1-69D650D7DC8D}"/>
              </a:ext>
            </a:extLst>
          </p:cNvPr>
          <p:cNvSpPr>
            <a:spLocks noChangeArrowheads="1"/>
          </p:cNvSpPr>
          <p:nvPr/>
        </p:nvSpPr>
        <p:spPr bwMode="auto">
          <a:xfrm>
            <a:off x="3988593" y="1766093"/>
            <a:ext cx="357188" cy="571500"/>
          </a:xfrm>
          <a:prstGeom prst="downArrow">
            <a:avLst>
              <a:gd name="adj1" fmla="val 50000"/>
              <a:gd name="adj2" fmla="val 50044"/>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9" name="下箭头 12">
            <a:extLst>
              <a:ext uri="{FF2B5EF4-FFF2-40B4-BE49-F238E27FC236}">
                <a16:creationId xmlns:a16="http://schemas.microsoft.com/office/drawing/2014/main" id="{3896848C-8063-4089-A6D3-AF2FB708629E}"/>
              </a:ext>
            </a:extLst>
          </p:cNvPr>
          <p:cNvSpPr>
            <a:spLocks noChangeArrowheads="1"/>
          </p:cNvSpPr>
          <p:nvPr/>
        </p:nvSpPr>
        <p:spPr bwMode="auto">
          <a:xfrm>
            <a:off x="3988593" y="3194843"/>
            <a:ext cx="357188" cy="571500"/>
          </a:xfrm>
          <a:prstGeom prst="downArrow">
            <a:avLst>
              <a:gd name="adj1" fmla="val 50000"/>
              <a:gd name="adj2" fmla="val 50044"/>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0" name="下箭头 13">
            <a:extLst>
              <a:ext uri="{FF2B5EF4-FFF2-40B4-BE49-F238E27FC236}">
                <a16:creationId xmlns:a16="http://schemas.microsoft.com/office/drawing/2014/main" id="{2495B68C-9673-47DA-95FA-3A6001D754B4}"/>
              </a:ext>
            </a:extLst>
          </p:cNvPr>
          <p:cNvSpPr>
            <a:spLocks noChangeArrowheads="1"/>
          </p:cNvSpPr>
          <p:nvPr/>
        </p:nvSpPr>
        <p:spPr bwMode="auto">
          <a:xfrm>
            <a:off x="3988593" y="4623593"/>
            <a:ext cx="357188" cy="571500"/>
          </a:xfrm>
          <a:prstGeom prst="downArrow">
            <a:avLst>
              <a:gd name="adj1" fmla="val 50000"/>
              <a:gd name="adj2" fmla="val 50044"/>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1" name="TextBox 15">
            <a:extLst>
              <a:ext uri="{FF2B5EF4-FFF2-40B4-BE49-F238E27FC236}">
                <a16:creationId xmlns:a16="http://schemas.microsoft.com/office/drawing/2014/main" id="{B7F63DF0-7A16-4C28-B33E-54BA1B522A7A}"/>
              </a:ext>
            </a:extLst>
          </p:cNvPr>
          <p:cNvSpPr>
            <a:spLocks noChangeArrowheads="1"/>
          </p:cNvSpPr>
          <p:nvPr/>
        </p:nvSpPr>
        <p:spPr bwMode="auto">
          <a:xfrm>
            <a:off x="3259931" y="1194593"/>
            <a:ext cx="18002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Calibri" panose="020F0502020204030204" pitchFamily="34" charset="0"/>
              </a:rPr>
              <a:t>人脸图像的采集</a:t>
            </a:r>
          </a:p>
        </p:txBody>
      </p:sp>
      <p:sp>
        <p:nvSpPr>
          <p:cNvPr id="12" name="TextBox 16">
            <a:extLst>
              <a:ext uri="{FF2B5EF4-FFF2-40B4-BE49-F238E27FC236}">
                <a16:creationId xmlns:a16="http://schemas.microsoft.com/office/drawing/2014/main" id="{F9AB1410-9B7A-44FA-842F-6B219615A22C}"/>
              </a:ext>
            </a:extLst>
          </p:cNvPr>
          <p:cNvSpPr>
            <a:spLocks noChangeArrowheads="1"/>
          </p:cNvSpPr>
          <p:nvPr/>
        </p:nvSpPr>
        <p:spPr bwMode="auto">
          <a:xfrm>
            <a:off x="3631406" y="2623343"/>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Calibri" panose="020F0502020204030204" pitchFamily="34" charset="0"/>
              </a:rPr>
              <a:t>人脸检测</a:t>
            </a:r>
          </a:p>
        </p:txBody>
      </p:sp>
      <p:sp>
        <p:nvSpPr>
          <p:cNvPr id="13" name="TextBox 17">
            <a:extLst>
              <a:ext uri="{FF2B5EF4-FFF2-40B4-BE49-F238E27FC236}">
                <a16:creationId xmlns:a16="http://schemas.microsoft.com/office/drawing/2014/main" id="{AD3FC2F3-24DF-4657-813C-C2F877BBBF28}"/>
              </a:ext>
            </a:extLst>
          </p:cNvPr>
          <p:cNvSpPr>
            <a:spLocks noChangeArrowheads="1"/>
          </p:cNvSpPr>
          <p:nvPr/>
        </p:nvSpPr>
        <p:spPr bwMode="auto">
          <a:xfrm>
            <a:off x="3431704" y="4052093"/>
            <a:ext cx="1557014"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Calibri" panose="020F0502020204030204" pitchFamily="34" charset="0"/>
              </a:rPr>
              <a:t>人脸特征提取</a:t>
            </a:r>
          </a:p>
        </p:txBody>
      </p:sp>
      <p:sp>
        <p:nvSpPr>
          <p:cNvPr id="14" name="TextBox 18">
            <a:extLst>
              <a:ext uri="{FF2B5EF4-FFF2-40B4-BE49-F238E27FC236}">
                <a16:creationId xmlns:a16="http://schemas.microsoft.com/office/drawing/2014/main" id="{A9CFBD56-4D16-46D7-B83D-936E29F92B59}"/>
              </a:ext>
            </a:extLst>
          </p:cNvPr>
          <p:cNvSpPr>
            <a:spLocks noChangeArrowheads="1"/>
          </p:cNvSpPr>
          <p:nvPr/>
        </p:nvSpPr>
        <p:spPr bwMode="auto">
          <a:xfrm>
            <a:off x="3345656" y="5480843"/>
            <a:ext cx="16430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Calibri" panose="020F0502020204030204" pitchFamily="34" charset="0"/>
              </a:rPr>
              <a:t>人脸表情分类</a:t>
            </a:r>
          </a:p>
        </p:txBody>
      </p:sp>
      <p:pic>
        <p:nvPicPr>
          <p:cNvPr id="15" name="图片 14" descr="hh.jpg">
            <a:extLst>
              <a:ext uri="{FF2B5EF4-FFF2-40B4-BE49-F238E27FC236}">
                <a16:creationId xmlns:a16="http://schemas.microsoft.com/office/drawing/2014/main" id="{D95961F1-42D9-4B5F-A2F0-59EB6F1910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1846" y="365744"/>
            <a:ext cx="1428750" cy="1174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图片 15" descr="hhh.jpg">
            <a:extLst>
              <a:ext uri="{FF2B5EF4-FFF2-40B4-BE49-F238E27FC236}">
                <a16:creationId xmlns:a16="http://schemas.microsoft.com/office/drawing/2014/main" id="{D04A8170-B799-4752-8624-0AF0627B9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27898" y="2168178"/>
            <a:ext cx="1036638" cy="1071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片 16" descr="11111111.jpg">
            <a:extLst>
              <a:ext uri="{FF2B5EF4-FFF2-40B4-BE49-F238E27FC236}">
                <a16:creationId xmlns:a16="http://schemas.microsoft.com/office/drawing/2014/main" id="{6EDEDF7E-1411-440F-B90E-A47799823A4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30863" y="5375449"/>
            <a:ext cx="1127125" cy="1214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25">
            <a:extLst>
              <a:ext uri="{FF2B5EF4-FFF2-40B4-BE49-F238E27FC236}">
                <a16:creationId xmlns:a16="http://schemas.microsoft.com/office/drawing/2014/main" id="{D38494BA-396C-41F2-A561-6C2F5DF66649}"/>
              </a:ext>
            </a:extLst>
          </p:cNvPr>
          <p:cNvSpPr>
            <a:spLocks noChangeArrowheads="1"/>
          </p:cNvSpPr>
          <p:nvPr/>
        </p:nvSpPr>
        <p:spPr bwMode="auto">
          <a:xfrm>
            <a:off x="7274717" y="5300662"/>
            <a:ext cx="150018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Times New Roman" panose="02020603050405020304" pitchFamily="18" charset="0"/>
                <a:sym typeface="Times New Roman" panose="02020603050405020304" pitchFamily="18" charset="0"/>
              </a:rPr>
              <a:t>（</a:t>
            </a:r>
            <a:r>
              <a:rPr lang="en-US" altLang="zh-CN" dirty="0">
                <a:solidFill>
                  <a:schemeClr val="tx1"/>
                </a:solidFill>
                <a:latin typeface="Times New Roman" panose="02020603050405020304" pitchFamily="18" charset="0"/>
                <a:ea typeface="Gungsuh" pitchFamily="18" charset="-127"/>
                <a:sym typeface="Times New Roman" panose="02020603050405020304" pitchFamily="18" charset="0"/>
              </a:rPr>
              <a:t>Happy</a:t>
            </a:r>
            <a:r>
              <a:rPr lang="zh-CN" altLang="en-US" dirty="0">
                <a:solidFill>
                  <a:schemeClr val="tx1"/>
                </a:solidFill>
                <a:latin typeface="Times New Roman" panose="02020603050405020304" pitchFamily="18" charset="0"/>
                <a:sym typeface="Times New Roman" panose="02020603050405020304" pitchFamily="18" charset="0"/>
              </a:rPr>
              <a:t>）</a:t>
            </a:r>
            <a:endParaRPr lang="en-US" altLang="zh-CN" dirty="0">
              <a:solidFill>
                <a:schemeClr val="tx1"/>
              </a:solidFill>
              <a:latin typeface="Times New Roman" panose="02020603050405020304" pitchFamily="18" charset="0"/>
              <a:ea typeface="Gungsuh" pitchFamily="18" charset="-127"/>
              <a:sym typeface="Times New Roman" panose="02020603050405020304" pitchFamily="18" charset="0"/>
            </a:endParaRPr>
          </a:p>
          <a:p>
            <a:pPr algn="l"/>
            <a:endParaRPr lang="zh-CN" altLang="en-US" dirty="0">
              <a:solidFill>
                <a:srgbClr val="000000"/>
              </a:solidFill>
              <a:latin typeface="Times New Roman" panose="02020603050405020304" pitchFamily="18" charset="0"/>
              <a:ea typeface="Gungsuh" pitchFamily="18" charset="-127"/>
              <a:sym typeface="Times New Roman" panose="02020603050405020304" pitchFamily="18" charset="0"/>
            </a:endParaRPr>
          </a:p>
        </p:txBody>
      </p:sp>
      <p:sp>
        <p:nvSpPr>
          <p:cNvPr id="19" name="下箭头 26">
            <a:extLst>
              <a:ext uri="{FF2B5EF4-FFF2-40B4-BE49-F238E27FC236}">
                <a16:creationId xmlns:a16="http://schemas.microsoft.com/office/drawing/2014/main" id="{D993CECF-E554-4437-B356-2D29FE740986}"/>
              </a:ext>
            </a:extLst>
          </p:cNvPr>
          <p:cNvSpPr>
            <a:spLocks noChangeArrowheads="1"/>
          </p:cNvSpPr>
          <p:nvPr/>
        </p:nvSpPr>
        <p:spPr bwMode="auto">
          <a:xfrm>
            <a:off x="7667624" y="1623697"/>
            <a:ext cx="357187" cy="428625"/>
          </a:xfrm>
          <a:prstGeom prst="downArrow">
            <a:avLst>
              <a:gd name="adj1" fmla="val 50000"/>
              <a:gd name="adj2" fmla="val 50045"/>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0" name="下箭头 27">
            <a:extLst>
              <a:ext uri="{FF2B5EF4-FFF2-40B4-BE49-F238E27FC236}">
                <a16:creationId xmlns:a16="http://schemas.microsoft.com/office/drawing/2014/main" id="{AFD7CF2E-53D8-45FD-9358-33D607287654}"/>
              </a:ext>
            </a:extLst>
          </p:cNvPr>
          <p:cNvSpPr>
            <a:spLocks noChangeArrowheads="1"/>
          </p:cNvSpPr>
          <p:nvPr/>
        </p:nvSpPr>
        <p:spPr bwMode="auto">
          <a:xfrm flipH="1">
            <a:off x="7679863" y="3229604"/>
            <a:ext cx="357188" cy="428625"/>
          </a:xfrm>
          <a:prstGeom prst="downArrow">
            <a:avLst>
              <a:gd name="adj1" fmla="val 50000"/>
              <a:gd name="adj2" fmla="val 50045"/>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1" name="下箭头 28">
            <a:extLst>
              <a:ext uri="{FF2B5EF4-FFF2-40B4-BE49-F238E27FC236}">
                <a16:creationId xmlns:a16="http://schemas.microsoft.com/office/drawing/2014/main" id="{F72B44AC-879F-40A4-AC54-1013CB8CB97D}"/>
              </a:ext>
            </a:extLst>
          </p:cNvPr>
          <p:cNvSpPr>
            <a:spLocks noChangeArrowheads="1"/>
          </p:cNvSpPr>
          <p:nvPr/>
        </p:nvSpPr>
        <p:spPr bwMode="auto">
          <a:xfrm>
            <a:off x="7715831" y="4941802"/>
            <a:ext cx="357187" cy="428625"/>
          </a:xfrm>
          <a:prstGeom prst="downArrow">
            <a:avLst>
              <a:gd name="adj1" fmla="val 50000"/>
              <a:gd name="adj2" fmla="val 50045"/>
            </a:avLst>
          </a:prstGeom>
          <a:gradFill rotWithShape="1">
            <a:gsLst>
              <a:gs pos="0">
                <a:srgbClr val="98B4E4"/>
              </a:gs>
              <a:gs pos="50000">
                <a:srgbClr val="C0D0ED"/>
              </a:gs>
              <a:gs pos="100000">
                <a:srgbClr val="E1E7F5"/>
              </a:gs>
            </a:gsLst>
            <a:lin ang="5400000" scaled="1"/>
          </a:gradFill>
          <a:ln w="25400">
            <a:solidFill>
              <a:srgbClr val="395E8A"/>
            </a:solidFill>
            <a:miter lim="800000"/>
            <a:headEnd/>
            <a:tailEnd/>
          </a:ln>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pic>
        <p:nvPicPr>
          <p:cNvPr id="22" name="图片 21" descr="heheh.jpg">
            <a:extLst>
              <a:ext uri="{FF2B5EF4-FFF2-40B4-BE49-F238E27FC236}">
                <a16:creationId xmlns:a16="http://schemas.microsoft.com/office/drawing/2014/main" id="{57C3D797-CAAE-4DC0-9CB9-F4D31F282A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74718" y="3669595"/>
            <a:ext cx="1143000" cy="123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矩形 22">
            <a:extLst>
              <a:ext uri="{FF2B5EF4-FFF2-40B4-BE49-F238E27FC236}">
                <a16:creationId xmlns:a16="http://schemas.microsoft.com/office/drawing/2014/main" id="{5D59C7A0-BDE7-424C-9E72-79238DEAAB33}"/>
              </a:ext>
            </a:extLst>
          </p:cNvPr>
          <p:cNvSpPr>
            <a:spLocks noChangeArrowheads="1"/>
          </p:cNvSpPr>
          <p:nvPr/>
        </p:nvSpPr>
        <p:spPr bwMode="auto">
          <a:xfrm>
            <a:off x="6980703" y="2037765"/>
            <a:ext cx="15700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pPr algn="l"/>
            <a:r>
              <a:rPr lang="zh-CN" altLang="en-US" dirty="0">
                <a:solidFill>
                  <a:schemeClr val="tx1"/>
                </a:solidFill>
                <a:latin typeface="Times New Roman" panose="02020603050405020304" pitchFamily="18" charset="0"/>
                <a:sym typeface="Times New Roman" panose="02020603050405020304" pitchFamily="18" charset="0"/>
              </a:rPr>
              <a:t>（人脸识别）</a:t>
            </a:r>
            <a:endParaRPr lang="zh-CN" altLang="en-US" dirty="0">
              <a:solidFill>
                <a:schemeClr val="tx1"/>
              </a:solidFill>
              <a:latin typeface="Calibri" panose="020F0502020204030204" pitchFamily="34" charset="0"/>
            </a:endParaRPr>
          </a:p>
        </p:txBody>
      </p:sp>
      <p:sp>
        <p:nvSpPr>
          <p:cNvPr id="24" name="矩形 23">
            <a:extLst>
              <a:ext uri="{FF2B5EF4-FFF2-40B4-BE49-F238E27FC236}">
                <a16:creationId xmlns:a16="http://schemas.microsoft.com/office/drawing/2014/main" id="{6AF3743F-56C4-4AAA-BB9F-7961381DBFCE}"/>
              </a:ext>
            </a:extLst>
          </p:cNvPr>
          <p:cNvSpPr/>
          <p:nvPr/>
        </p:nvSpPr>
        <p:spPr>
          <a:xfrm>
            <a:off x="6715138" y="363688"/>
            <a:ext cx="2262158" cy="369332"/>
          </a:xfrm>
          <a:prstGeom prst="rect">
            <a:avLst/>
          </a:prstGeom>
        </p:spPr>
        <p:txBody>
          <a:bodyPr wrap="none">
            <a:spAutoFit/>
          </a:bodyPr>
          <a:lstStyle/>
          <a:p>
            <a:r>
              <a:rPr lang="zh-CN" altLang="en-US" dirty="0">
                <a:latin typeface="Times New Roman" panose="02020603050405020304" pitchFamily="18" charset="0"/>
                <a:sym typeface="Times New Roman" panose="02020603050405020304" pitchFamily="18" charset="0"/>
              </a:rPr>
              <a:t>（经摄像设备采集）</a:t>
            </a:r>
            <a:endParaRPr lang="zh-CN" altLang="en-US" dirty="0">
              <a:latin typeface="Calibri" panose="020F0502020204030204" pitchFamily="34" charset="0"/>
            </a:endParaRPr>
          </a:p>
        </p:txBody>
      </p:sp>
      <p:sp>
        <p:nvSpPr>
          <p:cNvPr id="25" name="矩形 24">
            <a:extLst>
              <a:ext uri="{FF2B5EF4-FFF2-40B4-BE49-F238E27FC236}">
                <a16:creationId xmlns:a16="http://schemas.microsoft.com/office/drawing/2014/main" id="{C6C198D6-1A19-4697-9626-097C875D6367}"/>
              </a:ext>
            </a:extLst>
          </p:cNvPr>
          <p:cNvSpPr/>
          <p:nvPr/>
        </p:nvSpPr>
        <p:spPr>
          <a:xfrm>
            <a:off x="6705637" y="3467951"/>
            <a:ext cx="2377574" cy="369332"/>
          </a:xfrm>
          <a:prstGeom prst="rect">
            <a:avLst/>
          </a:prstGeom>
        </p:spPr>
        <p:txBody>
          <a:bodyPr wrap="none">
            <a:spAutoFit/>
          </a:bodyPr>
          <a:lstStyle/>
          <a:p>
            <a:r>
              <a:rPr lang="zh-CN" altLang="en-US" dirty="0">
                <a:latin typeface="Times New Roman" panose="02020603050405020304" pitchFamily="18" charset="0"/>
                <a:sym typeface="Times New Roman" panose="02020603050405020304" pitchFamily="18" charset="0"/>
              </a:rPr>
              <a:t>（</a:t>
            </a:r>
            <a:r>
              <a:rPr lang="en-US" altLang="zh-CN" dirty="0">
                <a:latin typeface="Times New Roman" panose="02020603050405020304" pitchFamily="18" charset="0"/>
                <a:sym typeface="Times New Roman" panose="02020603050405020304" pitchFamily="18" charset="0"/>
              </a:rPr>
              <a:t>ASM</a:t>
            </a:r>
            <a:r>
              <a:rPr lang="zh-CN" altLang="en-US" dirty="0">
                <a:latin typeface="Times New Roman" panose="02020603050405020304" pitchFamily="18" charset="0"/>
                <a:sym typeface="Times New Roman" panose="02020603050405020304" pitchFamily="18" charset="0"/>
              </a:rPr>
              <a:t>与</a:t>
            </a:r>
            <a:r>
              <a:rPr lang="en-US" altLang="zh-CN" dirty="0">
                <a:latin typeface="Times New Roman" panose="02020603050405020304" pitchFamily="18" charset="0"/>
                <a:sym typeface="Times New Roman" panose="02020603050405020304" pitchFamily="18" charset="0"/>
              </a:rPr>
              <a:t>AAM</a:t>
            </a:r>
            <a:r>
              <a:rPr lang="zh-CN" altLang="en-US" dirty="0">
                <a:latin typeface="Times New Roman" panose="02020603050405020304" pitchFamily="18" charset="0"/>
                <a:sym typeface="Times New Roman" panose="02020603050405020304" pitchFamily="18" charset="0"/>
              </a:rPr>
              <a:t>算法</a:t>
            </a:r>
            <a:r>
              <a:rPr lang="zh-CN" altLang="en-US" dirty="0">
                <a:latin typeface="Calibri" panose="020F0502020204030204" pitchFamily="34" charset="0"/>
              </a:rPr>
              <a:t>）</a:t>
            </a:r>
          </a:p>
        </p:txBody>
      </p:sp>
    </p:spTree>
    <p:extLst>
      <p:ext uri="{BB962C8B-B14F-4D97-AF65-F5344CB8AC3E}">
        <p14:creationId xmlns:p14="http://schemas.microsoft.com/office/powerpoint/2010/main" val="3444435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流程图: 过程 6">
            <a:extLst>
              <a:ext uri="{FF2B5EF4-FFF2-40B4-BE49-F238E27FC236}">
                <a16:creationId xmlns:a16="http://schemas.microsoft.com/office/drawing/2014/main" id="{89613600-7842-48E1-8DEF-5CCB2EEED8FE}"/>
              </a:ext>
            </a:extLst>
          </p:cNvPr>
          <p:cNvSpPr>
            <a:spLocks noChangeArrowheads="1"/>
          </p:cNvSpPr>
          <p:nvPr/>
        </p:nvSpPr>
        <p:spPr bwMode="auto">
          <a:xfrm>
            <a:off x="1811336" y="1531144"/>
            <a:ext cx="1258888" cy="539750"/>
          </a:xfrm>
          <a:prstGeom prst="flowChartProcess">
            <a:avLst/>
          </a:prstGeom>
          <a:noFill/>
          <a:ln w="1905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8" name="流程图: 过程 7">
            <a:extLst>
              <a:ext uri="{FF2B5EF4-FFF2-40B4-BE49-F238E27FC236}">
                <a16:creationId xmlns:a16="http://schemas.microsoft.com/office/drawing/2014/main" id="{F843AEB9-3603-4828-A4A6-514B28C917CC}"/>
              </a:ext>
            </a:extLst>
          </p:cNvPr>
          <p:cNvSpPr>
            <a:spLocks noChangeArrowheads="1"/>
          </p:cNvSpPr>
          <p:nvPr/>
        </p:nvSpPr>
        <p:spPr bwMode="auto">
          <a:xfrm>
            <a:off x="4236243" y="1549400"/>
            <a:ext cx="1258888" cy="539750"/>
          </a:xfrm>
          <a:prstGeom prst="flowChartProcess">
            <a:avLst/>
          </a:prstGeom>
          <a:noFill/>
          <a:ln w="1905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9" name="流程图: 过程 8">
            <a:extLst>
              <a:ext uri="{FF2B5EF4-FFF2-40B4-BE49-F238E27FC236}">
                <a16:creationId xmlns:a16="http://schemas.microsoft.com/office/drawing/2014/main" id="{28129F47-B2FF-4460-B9A5-D1A4990252BF}"/>
              </a:ext>
            </a:extLst>
          </p:cNvPr>
          <p:cNvSpPr>
            <a:spLocks noChangeArrowheads="1"/>
          </p:cNvSpPr>
          <p:nvPr/>
        </p:nvSpPr>
        <p:spPr bwMode="auto">
          <a:xfrm>
            <a:off x="6704806" y="1549400"/>
            <a:ext cx="1258887" cy="539750"/>
          </a:xfrm>
          <a:prstGeom prst="flowChartProcess">
            <a:avLst/>
          </a:prstGeom>
          <a:noFill/>
          <a:ln w="1905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0" name="流程图: 过程 9">
            <a:extLst>
              <a:ext uri="{FF2B5EF4-FFF2-40B4-BE49-F238E27FC236}">
                <a16:creationId xmlns:a16="http://schemas.microsoft.com/office/drawing/2014/main" id="{6D300F87-6779-48F9-B12C-8B10F5342DC0}"/>
              </a:ext>
            </a:extLst>
          </p:cNvPr>
          <p:cNvSpPr>
            <a:spLocks noChangeArrowheads="1"/>
          </p:cNvSpPr>
          <p:nvPr/>
        </p:nvSpPr>
        <p:spPr bwMode="auto">
          <a:xfrm>
            <a:off x="9149556" y="1514475"/>
            <a:ext cx="1258887" cy="539750"/>
          </a:xfrm>
          <a:prstGeom prst="flowChartProcess">
            <a:avLst/>
          </a:prstGeom>
          <a:noFill/>
          <a:ln w="1905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1" name="TextBox 16">
            <a:extLst>
              <a:ext uri="{FF2B5EF4-FFF2-40B4-BE49-F238E27FC236}">
                <a16:creationId xmlns:a16="http://schemas.microsoft.com/office/drawing/2014/main" id="{26510A19-041A-401D-8312-9A6B86823EE3}"/>
              </a:ext>
            </a:extLst>
          </p:cNvPr>
          <p:cNvSpPr>
            <a:spLocks noChangeArrowheads="1"/>
          </p:cNvSpPr>
          <p:nvPr/>
        </p:nvSpPr>
        <p:spPr bwMode="auto">
          <a:xfrm>
            <a:off x="4204493" y="1657350"/>
            <a:ext cx="132715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r>
              <a:rPr lang="zh-CN" altLang="en-US" sz="1000">
                <a:solidFill>
                  <a:srgbClr val="000000"/>
                </a:solidFill>
                <a:latin typeface="Calibri" panose="020F0502020204030204" pitchFamily="34" charset="0"/>
              </a:rPr>
              <a:t>几何归一化和直方图</a:t>
            </a:r>
          </a:p>
          <a:p>
            <a:r>
              <a:rPr lang="zh-CN" altLang="en-US" sz="1000">
                <a:solidFill>
                  <a:srgbClr val="000000"/>
                </a:solidFill>
                <a:latin typeface="Calibri" panose="020F0502020204030204" pitchFamily="34" charset="0"/>
              </a:rPr>
              <a:t>均衡化</a:t>
            </a:r>
          </a:p>
        </p:txBody>
      </p:sp>
      <p:pic>
        <p:nvPicPr>
          <p:cNvPr id="12" name="图片 11" descr="hh.jpg">
            <a:extLst>
              <a:ext uri="{FF2B5EF4-FFF2-40B4-BE49-F238E27FC236}">
                <a16:creationId xmlns:a16="http://schemas.microsoft.com/office/drawing/2014/main" id="{A9B9958D-B761-4E94-BEB9-DB8CD7DD50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16881" y="4105275"/>
            <a:ext cx="1428750" cy="1174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3" name="图片 12" descr="hhh.jpg">
            <a:extLst>
              <a:ext uri="{FF2B5EF4-FFF2-40B4-BE49-F238E27FC236}">
                <a16:creationId xmlns:a16="http://schemas.microsoft.com/office/drawing/2014/main" id="{30772C4F-D915-427A-AA07-2D38D30318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7681" y="4178300"/>
            <a:ext cx="1036637" cy="1071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4" name="图片 13" descr="11111111.jpg">
            <a:extLst>
              <a:ext uri="{FF2B5EF4-FFF2-40B4-BE49-F238E27FC236}">
                <a16:creationId xmlns:a16="http://schemas.microsoft.com/office/drawing/2014/main" id="{8DFAD5A2-E9D8-4F0B-AD4D-D22B4BC3BE3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347993" y="4105275"/>
            <a:ext cx="1127125" cy="1214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5" name="图片 14" descr="heheh.jpg">
            <a:extLst>
              <a:ext uri="{FF2B5EF4-FFF2-40B4-BE49-F238E27FC236}">
                <a16:creationId xmlns:a16="http://schemas.microsoft.com/office/drawing/2014/main" id="{2A2D4525-B74E-4CF3-BA62-EA76450467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8631" y="4105275"/>
            <a:ext cx="1143000" cy="1238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6" name="流程图: 过程 15">
            <a:extLst>
              <a:ext uri="{FF2B5EF4-FFF2-40B4-BE49-F238E27FC236}">
                <a16:creationId xmlns:a16="http://schemas.microsoft.com/office/drawing/2014/main" id="{C04C6F10-3CF8-4240-A8AB-E29D6AF74BFA}"/>
              </a:ext>
            </a:extLst>
          </p:cNvPr>
          <p:cNvSpPr>
            <a:spLocks noChangeArrowheads="1"/>
          </p:cNvSpPr>
          <p:nvPr/>
        </p:nvSpPr>
        <p:spPr bwMode="auto">
          <a:xfrm>
            <a:off x="1905794" y="2883255"/>
            <a:ext cx="1079500" cy="431800"/>
          </a:xfrm>
          <a:prstGeom prst="flowChartProcess">
            <a:avLst/>
          </a:prstGeom>
          <a:noFill/>
          <a:ln w="2540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7" name="流程图: 过程 16">
            <a:extLst>
              <a:ext uri="{FF2B5EF4-FFF2-40B4-BE49-F238E27FC236}">
                <a16:creationId xmlns:a16="http://schemas.microsoft.com/office/drawing/2014/main" id="{9313CC55-AF27-4C26-B419-58CD349C761C}"/>
              </a:ext>
            </a:extLst>
          </p:cNvPr>
          <p:cNvSpPr>
            <a:spLocks noChangeArrowheads="1"/>
          </p:cNvSpPr>
          <p:nvPr/>
        </p:nvSpPr>
        <p:spPr bwMode="auto">
          <a:xfrm>
            <a:off x="4307681" y="2859088"/>
            <a:ext cx="1079500" cy="431800"/>
          </a:xfrm>
          <a:prstGeom prst="flowChartProcess">
            <a:avLst/>
          </a:prstGeom>
          <a:noFill/>
          <a:ln w="2540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8" name="流程图: 过程 17">
            <a:extLst>
              <a:ext uri="{FF2B5EF4-FFF2-40B4-BE49-F238E27FC236}">
                <a16:creationId xmlns:a16="http://schemas.microsoft.com/office/drawing/2014/main" id="{F3FD9B43-7072-4607-BF5E-F2AF02F09F00}"/>
              </a:ext>
            </a:extLst>
          </p:cNvPr>
          <p:cNvSpPr>
            <a:spLocks noChangeArrowheads="1"/>
          </p:cNvSpPr>
          <p:nvPr/>
        </p:nvSpPr>
        <p:spPr bwMode="auto">
          <a:xfrm>
            <a:off x="6830218" y="2859088"/>
            <a:ext cx="1079500" cy="431800"/>
          </a:xfrm>
          <a:prstGeom prst="flowChartProcess">
            <a:avLst/>
          </a:prstGeom>
          <a:noFill/>
          <a:ln w="2540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19" name="流程图: 过程 18">
            <a:extLst>
              <a:ext uri="{FF2B5EF4-FFF2-40B4-BE49-F238E27FC236}">
                <a16:creationId xmlns:a16="http://schemas.microsoft.com/office/drawing/2014/main" id="{7DE581FD-A9E9-4C3C-9108-97C5539B0B52}"/>
              </a:ext>
            </a:extLst>
          </p:cNvPr>
          <p:cNvSpPr>
            <a:spLocks noChangeArrowheads="1"/>
          </p:cNvSpPr>
          <p:nvPr/>
        </p:nvSpPr>
        <p:spPr bwMode="auto">
          <a:xfrm>
            <a:off x="9278143" y="2859088"/>
            <a:ext cx="1079500" cy="431800"/>
          </a:xfrm>
          <a:prstGeom prst="flowChartProcess">
            <a:avLst/>
          </a:prstGeom>
          <a:noFill/>
          <a:ln w="25400">
            <a:solidFill>
              <a:schemeClr val="accent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0" name="TextBox 16">
            <a:extLst>
              <a:ext uri="{FF2B5EF4-FFF2-40B4-BE49-F238E27FC236}">
                <a16:creationId xmlns:a16="http://schemas.microsoft.com/office/drawing/2014/main" id="{F7CFEBFD-9CCF-4A35-8433-155ED79BF3F1}"/>
              </a:ext>
            </a:extLst>
          </p:cNvPr>
          <p:cNvSpPr>
            <a:spLocks noChangeArrowheads="1"/>
          </p:cNvSpPr>
          <p:nvPr/>
        </p:nvSpPr>
        <p:spPr bwMode="auto">
          <a:xfrm>
            <a:off x="4423568" y="2930525"/>
            <a:ext cx="819150" cy="244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r>
              <a:rPr lang="zh-CN" altLang="en-US" sz="1000">
                <a:solidFill>
                  <a:srgbClr val="000000"/>
                </a:solidFill>
                <a:latin typeface="Calibri" panose="020F0502020204030204" pitchFamily="34" charset="0"/>
              </a:rPr>
              <a:t>图像预处理</a:t>
            </a:r>
            <a:endParaRPr lang="zh-CN" altLang="en-US" sz="1000">
              <a:solidFill>
                <a:schemeClr val="tx1"/>
              </a:solidFill>
              <a:latin typeface="Arial" panose="020B0604020202020204" pitchFamily="34" charset="0"/>
            </a:endParaRPr>
          </a:p>
        </p:txBody>
      </p:sp>
      <p:sp>
        <p:nvSpPr>
          <p:cNvPr id="21" name="TextBox 17">
            <a:extLst>
              <a:ext uri="{FF2B5EF4-FFF2-40B4-BE49-F238E27FC236}">
                <a16:creationId xmlns:a16="http://schemas.microsoft.com/office/drawing/2014/main" id="{E74F1874-7F08-4B17-A5E9-FB6E99E1A1CA}"/>
              </a:ext>
            </a:extLst>
          </p:cNvPr>
          <p:cNvSpPr>
            <a:spLocks noChangeArrowheads="1"/>
          </p:cNvSpPr>
          <p:nvPr/>
        </p:nvSpPr>
        <p:spPr bwMode="auto">
          <a:xfrm>
            <a:off x="6552406" y="2925763"/>
            <a:ext cx="1644650" cy="24447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r>
              <a:rPr lang="zh-CN" altLang="en-US" sz="1000">
                <a:solidFill>
                  <a:srgbClr val="000000"/>
                </a:solidFill>
                <a:latin typeface="Calibri" panose="020F0502020204030204" pitchFamily="34" charset="0"/>
              </a:rPr>
              <a:t>表情特征提取</a:t>
            </a:r>
          </a:p>
        </p:txBody>
      </p:sp>
      <p:sp>
        <p:nvSpPr>
          <p:cNvPr id="22" name="AutoShape 22">
            <a:extLst>
              <a:ext uri="{FF2B5EF4-FFF2-40B4-BE49-F238E27FC236}">
                <a16:creationId xmlns:a16="http://schemas.microsoft.com/office/drawing/2014/main" id="{42F85F85-E510-47D5-9743-C73857271E40}"/>
              </a:ext>
            </a:extLst>
          </p:cNvPr>
          <p:cNvSpPr>
            <a:spLocks noChangeArrowheads="1"/>
          </p:cNvSpPr>
          <p:nvPr/>
        </p:nvSpPr>
        <p:spPr bwMode="auto">
          <a:xfrm>
            <a:off x="3228181" y="2809875"/>
            <a:ext cx="827087" cy="539750"/>
          </a:xfrm>
          <a:prstGeom prst="rightArrow">
            <a:avLst>
              <a:gd name="adj1" fmla="val 50000"/>
              <a:gd name="adj2" fmla="val 38309"/>
            </a:avLst>
          </a:prstGeom>
          <a:noFill/>
          <a:ln w="127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3" name="AutoShape 23">
            <a:extLst>
              <a:ext uri="{FF2B5EF4-FFF2-40B4-BE49-F238E27FC236}">
                <a16:creationId xmlns:a16="http://schemas.microsoft.com/office/drawing/2014/main" id="{03C2B8DB-2D91-4085-854B-983C18A074E6}"/>
              </a:ext>
            </a:extLst>
          </p:cNvPr>
          <p:cNvSpPr>
            <a:spLocks noChangeArrowheads="1"/>
          </p:cNvSpPr>
          <p:nvPr/>
        </p:nvSpPr>
        <p:spPr bwMode="auto">
          <a:xfrm>
            <a:off x="5749131" y="2808288"/>
            <a:ext cx="827087" cy="539750"/>
          </a:xfrm>
          <a:prstGeom prst="rightArrow">
            <a:avLst>
              <a:gd name="adj1" fmla="val 50000"/>
              <a:gd name="adj2" fmla="val 38309"/>
            </a:avLst>
          </a:prstGeom>
          <a:noFill/>
          <a:ln w="12700" algn="ctr">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4" name="AutoShape 24">
            <a:extLst>
              <a:ext uri="{FF2B5EF4-FFF2-40B4-BE49-F238E27FC236}">
                <a16:creationId xmlns:a16="http://schemas.microsoft.com/office/drawing/2014/main" id="{E6409C60-33A7-49AF-93D4-46C2DB6E3FE2}"/>
              </a:ext>
            </a:extLst>
          </p:cNvPr>
          <p:cNvSpPr>
            <a:spLocks noChangeArrowheads="1"/>
          </p:cNvSpPr>
          <p:nvPr/>
        </p:nvSpPr>
        <p:spPr bwMode="auto">
          <a:xfrm>
            <a:off x="8197056" y="2808288"/>
            <a:ext cx="827087" cy="539750"/>
          </a:xfrm>
          <a:prstGeom prst="rightArrow">
            <a:avLst>
              <a:gd name="adj1" fmla="val 50000"/>
              <a:gd name="adj2" fmla="val 38309"/>
            </a:avLst>
          </a:prstGeom>
          <a:noFill/>
          <a:ln w="127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5" name="双箭头 103">
            <a:extLst>
              <a:ext uri="{FF2B5EF4-FFF2-40B4-BE49-F238E27FC236}">
                <a16:creationId xmlns:a16="http://schemas.microsoft.com/office/drawing/2014/main" id="{DD2C0CB5-3E0E-40B3-9405-A73C6762919A}"/>
              </a:ext>
            </a:extLst>
          </p:cNvPr>
          <p:cNvSpPr>
            <a:spLocks noChangeShapeType="1"/>
          </p:cNvSpPr>
          <p:nvPr/>
        </p:nvSpPr>
        <p:spPr bwMode="auto">
          <a:xfrm>
            <a:off x="2436018" y="2089150"/>
            <a:ext cx="0" cy="75565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6" name="双箭头 103">
            <a:extLst>
              <a:ext uri="{FF2B5EF4-FFF2-40B4-BE49-F238E27FC236}">
                <a16:creationId xmlns:a16="http://schemas.microsoft.com/office/drawing/2014/main" id="{E4162FCD-E4A4-480A-936A-FE4E9D0725EF}"/>
              </a:ext>
            </a:extLst>
          </p:cNvPr>
          <p:cNvSpPr>
            <a:spLocks noChangeShapeType="1"/>
          </p:cNvSpPr>
          <p:nvPr/>
        </p:nvSpPr>
        <p:spPr bwMode="auto">
          <a:xfrm>
            <a:off x="2434431" y="3313113"/>
            <a:ext cx="1587" cy="755650"/>
          </a:xfrm>
          <a:prstGeom prst="line">
            <a:avLst/>
          </a:prstGeom>
          <a:noFill/>
          <a:ln w="25400">
            <a:solidFill>
              <a:schemeClr val="tx1"/>
            </a:solidFill>
            <a:bevel/>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7" name="双箭头 103">
            <a:extLst>
              <a:ext uri="{FF2B5EF4-FFF2-40B4-BE49-F238E27FC236}">
                <a16:creationId xmlns:a16="http://schemas.microsoft.com/office/drawing/2014/main" id="{4C708994-F064-48F0-8098-0CFD52A02F13}"/>
              </a:ext>
            </a:extLst>
          </p:cNvPr>
          <p:cNvSpPr>
            <a:spLocks noChangeShapeType="1"/>
          </p:cNvSpPr>
          <p:nvPr/>
        </p:nvSpPr>
        <p:spPr bwMode="auto">
          <a:xfrm>
            <a:off x="4810918" y="2089150"/>
            <a:ext cx="1588" cy="755650"/>
          </a:xfrm>
          <a:prstGeom prst="line">
            <a:avLst/>
          </a:prstGeom>
          <a:noFill/>
          <a:ln w="25400">
            <a:solidFill>
              <a:schemeClr val="tx1"/>
            </a:solidFill>
            <a:bevel/>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8" name="双箭头 103">
            <a:extLst>
              <a:ext uri="{FF2B5EF4-FFF2-40B4-BE49-F238E27FC236}">
                <a16:creationId xmlns:a16="http://schemas.microsoft.com/office/drawing/2014/main" id="{D4DAE2C9-40DA-487E-B49B-608209143F2D}"/>
              </a:ext>
            </a:extLst>
          </p:cNvPr>
          <p:cNvSpPr>
            <a:spLocks noChangeShapeType="1"/>
          </p:cNvSpPr>
          <p:nvPr/>
        </p:nvSpPr>
        <p:spPr bwMode="auto">
          <a:xfrm>
            <a:off x="4812506" y="3313113"/>
            <a:ext cx="0" cy="755650"/>
          </a:xfrm>
          <a:prstGeom prst="line">
            <a:avLst/>
          </a:prstGeom>
          <a:noFill/>
          <a:ln w="25400">
            <a:solidFill>
              <a:schemeClr val="tx1"/>
            </a:solidFill>
            <a:miter lim="800000"/>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29" name="双箭头 103">
            <a:extLst>
              <a:ext uri="{FF2B5EF4-FFF2-40B4-BE49-F238E27FC236}">
                <a16:creationId xmlns:a16="http://schemas.microsoft.com/office/drawing/2014/main" id="{553030F4-199F-43C2-B65D-971E9C369F0F}"/>
              </a:ext>
            </a:extLst>
          </p:cNvPr>
          <p:cNvSpPr>
            <a:spLocks noChangeShapeType="1"/>
          </p:cNvSpPr>
          <p:nvPr/>
        </p:nvSpPr>
        <p:spPr bwMode="auto">
          <a:xfrm>
            <a:off x="7333456" y="2089150"/>
            <a:ext cx="0" cy="755650"/>
          </a:xfrm>
          <a:prstGeom prst="line">
            <a:avLst/>
          </a:prstGeom>
          <a:noFill/>
          <a:ln w="25400">
            <a:solidFill>
              <a:schemeClr val="tx1"/>
            </a:solidFill>
            <a:miter lim="800000"/>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30" name="双箭头 103">
            <a:extLst>
              <a:ext uri="{FF2B5EF4-FFF2-40B4-BE49-F238E27FC236}">
                <a16:creationId xmlns:a16="http://schemas.microsoft.com/office/drawing/2014/main" id="{EED7652A-7157-48B2-990E-03B2A1CA7C4A}"/>
              </a:ext>
            </a:extLst>
          </p:cNvPr>
          <p:cNvSpPr>
            <a:spLocks noChangeShapeType="1"/>
          </p:cNvSpPr>
          <p:nvPr/>
        </p:nvSpPr>
        <p:spPr bwMode="auto">
          <a:xfrm>
            <a:off x="9781381" y="2089150"/>
            <a:ext cx="0" cy="75565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31" name="双箭头 103">
            <a:extLst>
              <a:ext uri="{FF2B5EF4-FFF2-40B4-BE49-F238E27FC236}">
                <a16:creationId xmlns:a16="http://schemas.microsoft.com/office/drawing/2014/main" id="{CB1ED3B2-D713-4F17-8A24-4F8E42B73ED4}"/>
              </a:ext>
            </a:extLst>
          </p:cNvPr>
          <p:cNvSpPr>
            <a:spLocks noChangeShapeType="1"/>
          </p:cNvSpPr>
          <p:nvPr/>
        </p:nvSpPr>
        <p:spPr bwMode="auto">
          <a:xfrm>
            <a:off x="7333456" y="3313113"/>
            <a:ext cx="0" cy="75565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32" name="双箭头 103">
            <a:extLst>
              <a:ext uri="{FF2B5EF4-FFF2-40B4-BE49-F238E27FC236}">
                <a16:creationId xmlns:a16="http://schemas.microsoft.com/office/drawing/2014/main" id="{A705AAF7-1A02-4BE3-8812-B8D5769318F5}"/>
              </a:ext>
            </a:extLst>
          </p:cNvPr>
          <p:cNvSpPr>
            <a:spLocks noChangeShapeType="1"/>
          </p:cNvSpPr>
          <p:nvPr/>
        </p:nvSpPr>
        <p:spPr bwMode="auto">
          <a:xfrm>
            <a:off x="9779793" y="3313113"/>
            <a:ext cx="1588" cy="75565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endParaRPr lang="zh-CN" altLang="en-US"/>
          </a:p>
        </p:txBody>
      </p:sp>
      <p:sp>
        <p:nvSpPr>
          <p:cNvPr id="33" name="TextBox 17">
            <a:extLst>
              <a:ext uri="{FF2B5EF4-FFF2-40B4-BE49-F238E27FC236}">
                <a16:creationId xmlns:a16="http://schemas.microsoft.com/office/drawing/2014/main" id="{A797D1D5-93DF-44CC-9BAE-6222E8D3D760}"/>
              </a:ext>
            </a:extLst>
          </p:cNvPr>
          <p:cNvSpPr>
            <a:spLocks noChangeArrowheads="1"/>
          </p:cNvSpPr>
          <p:nvPr/>
        </p:nvSpPr>
        <p:spPr bwMode="auto">
          <a:xfrm>
            <a:off x="6541293" y="1620838"/>
            <a:ext cx="164465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defPPr>
              <a:defRPr lang="zh-CN"/>
            </a:defPPr>
            <a:lvl1pPr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1pPr>
            <a:lvl2pPr marL="4572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2pPr>
            <a:lvl3pPr marL="9144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3pPr>
            <a:lvl4pPr marL="13716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4pPr>
            <a:lvl5pPr marL="1828800" algn="ctr" rtl="0" fontAlgn="base">
              <a:spcBef>
                <a:spcPct val="0"/>
              </a:spcBef>
              <a:spcAft>
                <a:spcPct val="0"/>
              </a:spcAft>
              <a:buFont typeface="Arial" panose="020B0604020202020204" pitchFamily="34" charset="0"/>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5pPr>
            <a:lvl6pPr marL="22860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6pPr>
            <a:lvl7pPr marL="27432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7pPr>
            <a:lvl8pPr marL="32004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8pPr>
            <a:lvl9pPr marL="3657600" algn="l" defTabSz="914400" rtl="0" eaLnBrk="1" latinLnBrk="0" hangingPunct="1">
              <a:defRPr kern="1200">
                <a:solidFill>
                  <a:srgbClr val="FFFFFF"/>
                </a:solidFill>
                <a:latin typeface="宋体" panose="02010600030101010101" pitchFamily="2" charset="-122"/>
                <a:ea typeface="宋体" panose="02010600030101010101" pitchFamily="2" charset="-122"/>
                <a:cs typeface="+mn-cs"/>
                <a:sym typeface="宋体" panose="02010600030101010101" pitchFamily="2" charset="-122"/>
              </a:defRPr>
            </a:lvl9pPr>
          </a:lstStyle>
          <a:p>
            <a:r>
              <a:rPr lang="en-US" altLang="zh-CN" sz="1000" dirty="0">
                <a:solidFill>
                  <a:srgbClr val="000000"/>
                </a:solidFill>
                <a:latin typeface="Calibri" panose="020F0502020204030204" pitchFamily="34" charset="0"/>
              </a:rPr>
              <a:t>PCA</a:t>
            </a:r>
            <a:r>
              <a:rPr lang="zh-CN" altLang="en-US" sz="1000">
                <a:solidFill>
                  <a:srgbClr val="000000"/>
                </a:solidFill>
                <a:latin typeface="Calibri" panose="020F0502020204030204" pitchFamily="34" charset="0"/>
              </a:rPr>
              <a:t>算法等进行</a:t>
            </a:r>
          </a:p>
          <a:p>
            <a:r>
              <a:rPr lang="zh-CN" altLang="en-US" sz="1000">
                <a:solidFill>
                  <a:srgbClr val="000000"/>
                </a:solidFill>
                <a:latin typeface="Calibri" panose="020F0502020204030204" pitchFamily="34" charset="0"/>
              </a:rPr>
              <a:t>特征降维</a:t>
            </a:r>
          </a:p>
        </p:txBody>
      </p:sp>
      <p:sp>
        <p:nvSpPr>
          <p:cNvPr id="34" name="文本框 33">
            <a:extLst>
              <a:ext uri="{FF2B5EF4-FFF2-40B4-BE49-F238E27FC236}">
                <a16:creationId xmlns:a16="http://schemas.microsoft.com/office/drawing/2014/main" id="{74E965F8-A2A4-45FE-B95A-99956DE286EF}"/>
              </a:ext>
            </a:extLst>
          </p:cNvPr>
          <p:cNvSpPr txBox="1"/>
          <p:nvPr/>
        </p:nvSpPr>
        <p:spPr>
          <a:xfrm>
            <a:off x="1783557" y="1577975"/>
            <a:ext cx="1286667" cy="461665"/>
          </a:xfrm>
          <a:prstGeom prst="rect">
            <a:avLst/>
          </a:prstGeom>
          <a:noFill/>
          <a:ln>
            <a:solidFill>
              <a:schemeClr val="bg1"/>
            </a:solidFill>
          </a:ln>
        </p:spPr>
        <p:txBody>
          <a:bodyPr wrap="square" rtlCol="0">
            <a:spAutoFit/>
          </a:bodyPr>
          <a:lstStyle/>
          <a:p>
            <a:r>
              <a:rPr lang="zh-CN" altLang="en-US" sz="1200" dirty="0"/>
              <a:t>表情数据库或者摄像头采取</a:t>
            </a:r>
          </a:p>
        </p:txBody>
      </p:sp>
      <p:sp>
        <p:nvSpPr>
          <p:cNvPr id="35" name="文本框 34">
            <a:extLst>
              <a:ext uri="{FF2B5EF4-FFF2-40B4-BE49-F238E27FC236}">
                <a16:creationId xmlns:a16="http://schemas.microsoft.com/office/drawing/2014/main" id="{80102A2C-6625-43E2-8D11-E06F1903BCB5}"/>
              </a:ext>
            </a:extLst>
          </p:cNvPr>
          <p:cNvSpPr txBox="1"/>
          <p:nvPr/>
        </p:nvSpPr>
        <p:spPr>
          <a:xfrm>
            <a:off x="2096841" y="2932669"/>
            <a:ext cx="695299" cy="246221"/>
          </a:xfrm>
          <a:prstGeom prst="rect">
            <a:avLst/>
          </a:prstGeom>
          <a:noFill/>
        </p:spPr>
        <p:txBody>
          <a:bodyPr wrap="square" rtlCol="0">
            <a:spAutoFit/>
          </a:bodyPr>
          <a:lstStyle/>
          <a:p>
            <a:r>
              <a:rPr lang="zh-CN" altLang="en-US" sz="1000" dirty="0"/>
              <a:t>表情图像</a:t>
            </a:r>
          </a:p>
        </p:txBody>
      </p:sp>
      <p:sp>
        <p:nvSpPr>
          <p:cNvPr id="36" name="文本框 35">
            <a:extLst>
              <a:ext uri="{FF2B5EF4-FFF2-40B4-BE49-F238E27FC236}">
                <a16:creationId xmlns:a16="http://schemas.microsoft.com/office/drawing/2014/main" id="{3C5F6969-AB23-4E69-981E-95F220EED574}"/>
              </a:ext>
            </a:extLst>
          </p:cNvPr>
          <p:cNvSpPr txBox="1"/>
          <p:nvPr/>
        </p:nvSpPr>
        <p:spPr>
          <a:xfrm>
            <a:off x="4443628" y="1535152"/>
            <a:ext cx="920750" cy="553998"/>
          </a:xfrm>
          <a:prstGeom prst="rect">
            <a:avLst/>
          </a:prstGeom>
          <a:noFill/>
        </p:spPr>
        <p:txBody>
          <a:bodyPr wrap="square" rtlCol="0">
            <a:spAutoFit/>
          </a:bodyPr>
          <a:lstStyle/>
          <a:p>
            <a:r>
              <a:rPr lang="zh-CN" altLang="en-US" sz="1000" dirty="0"/>
              <a:t>几何归一化和直方图均衡化</a:t>
            </a:r>
          </a:p>
        </p:txBody>
      </p:sp>
      <p:sp>
        <p:nvSpPr>
          <p:cNvPr id="37" name="文本框 36">
            <a:extLst>
              <a:ext uri="{FF2B5EF4-FFF2-40B4-BE49-F238E27FC236}">
                <a16:creationId xmlns:a16="http://schemas.microsoft.com/office/drawing/2014/main" id="{15670917-387D-44D5-A04A-8C73E0606534}"/>
              </a:ext>
            </a:extLst>
          </p:cNvPr>
          <p:cNvSpPr txBox="1"/>
          <p:nvPr/>
        </p:nvSpPr>
        <p:spPr>
          <a:xfrm>
            <a:off x="4458998" y="2862402"/>
            <a:ext cx="799090" cy="461665"/>
          </a:xfrm>
          <a:prstGeom prst="rect">
            <a:avLst/>
          </a:prstGeom>
          <a:noFill/>
        </p:spPr>
        <p:txBody>
          <a:bodyPr wrap="square" rtlCol="0">
            <a:spAutoFit/>
          </a:bodyPr>
          <a:lstStyle/>
          <a:p>
            <a:r>
              <a:rPr lang="zh-CN" altLang="en-US" sz="1200" dirty="0"/>
              <a:t>图像预处理</a:t>
            </a:r>
          </a:p>
        </p:txBody>
      </p:sp>
      <p:sp>
        <p:nvSpPr>
          <p:cNvPr id="38" name="文本框 37">
            <a:extLst>
              <a:ext uri="{FF2B5EF4-FFF2-40B4-BE49-F238E27FC236}">
                <a16:creationId xmlns:a16="http://schemas.microsoft.com/office/drawing/2014/main" id="{372A3494-5254-41EC-920E-3308E7101607}"/>
              </a:ext>
            </a:extLst>
          </p:cNvPr>
          <p:cNvSpPr txBox="1"/>
          <p:nvPr/>
        </p:nvSpPr>
        <p:spPr>
          <a:xfrm>
            <a:off x="7008019" y="2867025"/>
            <a:ext cx="792088" cy="400110"/>
          </a:xfrm>
          <a:prstGeom prst="rect">
            <a:avLst/>
          </a:prstGeom>
          <a:noFill/>
        </p:spPr>
        <p:txBody>
          <a:bodyPr wrap="square" rtlCol="0">
            <a:spAutoFit/>
          </a:bodyPr>
          <a:lstStyle/>
          <a:p>
            <a:r>
              <a:rPr lang="zh-CN" altLang="en-US" sz="1000" dirty="0"/>
              <a:t>表情特征提取</a:t>
            </a:r>
          </a:p>
        </p:txBody>
      </p:sp>
      <p:sp>
        <p:nvSpPr>
          <p:cNvPr id="39" name="文本框 38">
            <a:extLst>
              <a:ext uri="{FF2B5EF4-FFF2-40B4-BE49-F238E27FC236}">
                <a16:creationId xmlns:a16="http://schemas.microsoft.com/office/drawing/2014/main" id="{DC8056A5-5F31-4C20-81CA-E947ED96ED31}"/>
              </a:ext>
            </a:extLst>
          </p:cNvPr>
          <p:cNvSpPr txBox="1"/>
          <p:nvPr/>
        </p:nvSpPr>
        <p:spPr>
          <a:xfrm>
            <a:off x="6937845" y="1549440"/>
            <a:ext cx="851545" cy="553998"/>
          </a:xfrm>
          <a:prstGeom prst="rect">
            <a:avLst/>
          </a:prstGeom>
          <a:noFill/>
        </p:spPr>
        <p:txBody>
          <a:bodyPr wrap="square" rtlCol="0">
            <a:spAutoFit/>
          </a:bodyPr>
          <a:lstStyle/>
          <a:p>
            <a:r>
              <a:rPr lang="en-US" altLang="zh-CN" sz="1000" dirty="0"/>
              <a:t>PCA</a:t>
            </a:r>
            <a:r>
              <a:rPr lang="zh-CN" altLang="en-US" sz="1000" dirty="0"/>
              <a:t>算法等进行特征降维</a:t>
            </a:r>
          </a:p>
        </p:txBody>
      </p:sp>
      <p:sp>
        <p:nvSpPr>
          <p:cNvPr id="40" name="文本框 39">
            <a:extLst>
              <a:ext uri="{FF2B5EF4-FFF2-40B4-BE49-F238E27FC236}">
                <a16:creationId xmlns:a16="http://schemas.microsoft.com/office/drawing/2014/main" id="{C7CA4029-2085-489C-8550-CE8C0F768C0E}"/>
              </a:ext>
            </a:extLst>
          </p:cNvPr>
          <p:cNvSpPr txBox="1"/>
          <p:nvPr/>
        </p:nvSpPr>
        <p:spPr>
          <a:xfrm>
            <a:off x="9408368" y="2817710"/>
            <a:ext cx="792088" cy="523220"/>
          </a:xfrm>
          <a:prstGeom prst="rect">
            <a:avLst/>
          </a:prstGeom>
          <a:noFill/>
        </p:spPr>
        <p:txBody>
          <a:bodyPr wrap="square" rtlCol="0">
            <a:spAutoFit/>
          </a:bodyPr>
          <a:lstStyle/>
          <a:p>
            <a:r>
              <a:rPr lang="zh-CN" altLang="en-US" sz="1400" dirty="0"/>
              <a:t>人脸表情分类</a:t>
            </a:r>
          </a:p>
        </p:txBody>
      </p:sp>
      <p:sp>
        <p:nvSpPr>
          <p:cNvPr id="41" name="文本框 40">
            <a:extLst>
              <a:ext uri="{FF2B5EF4-FFF2-40B4-BE49-F238E27FC236}">
                <a16:creationId xmlns:a16="http://schemas.microsoft.com/office/drawing/2014/main" id="{57003714-9EA7-45B7-86A9-91A4D8B0CC45}"/>
              </a:ext>
            </a:extLst>
          </p:cNvPr>
          <p:cNvSpPr txBox="1"/>
          <p:nvPr/>
        </p:nvSpPr>
        <p:spPr>
          <a:xfrm>
            <a:off x="9385112" y="1506645"/>
            <a:ext cx="741039" cy="553998"/>
          </a:xfrm>
          <a:prstGeom prst="rect">
            <a:avLst/>
          </a:prstGeom>
          <a:noFill/>
        </p:spPr>
        <p:txBody>
          <a:bodyPr wrap="square" rtlCol="0">
            <a:spAutoFit/>
          </a:bodyPr>
          <a:lstStyle/>
          <a:p>
            <a:r>
              <a:rPr lang="en-US" altLang="zh-CN" sz="1000" dirty="0"/>
              <a:t>BR</a:t>
            </a:r>
            <a:r>
              <a:rPr lang="zh-CN" altLang="en-US" sz="1000" dirty="0"/>
              <a:t>神经网络、</a:t>
            </a:r>
            <a:r>
              <a:rPr lang="en-US" altLang="zh-CN" sz="1000" dirty="0"/>
              <a:t>SVM</a:t>
            </a:r>
            <a:r>
              <a:rPr lang="zh-CN" altLang="en-US" sz="1000" dirty="0"/>
              <a:t>等分类器</a:t>
            </a:r>
          </a:p>
        </p:txBody>
      </p:sp>
    </p:spTree>
    <p:extLst>
      <p:ext uri="{BB962C8B-B14F-4D97-AF65-F5344CB8AC3E}">
        <p14:creationId xmlns:p14="http://schemas.microsoft.com/office/powerpoint/2010/main" val="1475842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688" y="-571500"/>
            <a:ext cx="9144000" cy="1143000"/>
          </a:xfrm>
        </p:spPr>
        <p:txBody>
          <a:bodyPr rtlCol="0">
            <a:normAutofit/>
          </a:bodyPr>
          <a:lstStyle/>
          <a:p>
            <a:r>
              <a:rPr lang="zh-CN" altLang="en-US" sz="3600" dirty="0"/>
              <a:t>人脸表情识别的过程和方法</a:t>
            </a:r>
            <a:endParaRPr lang="zh-CN" altLang="en-US"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12ABFCDE-CBA6-4DDE-AC25-355AC9AED410}"/>
              </a:ext>
            </a:extLst>
          </p:cNvPr>
          <p:cNvSpPr txBox="1"/>
          <p:nvPr/>
        </p:nvSpPr>
        <p:spPr>
          <a:xfrm>
            <a:off x="0" y="571500"/>
            <a:ext cx="11089232" cy="6863417"/>
          </a:xfrm>
          <a:prstGeom prst="rect">
            <a:avLst/>
          </a:prstGeom>
          <a:noFill/>
        </p:spPr>
        <p:txBody>
          <a:bodyPr wrap="square" rtlCol="0">
            <a:spAutoFit/>
          </a:bodyPr>
          <a:lstStyle/>
          <a:p>
            <a:r>
              <a:rPr lang="en-US" altLang="zh-CN" sz="4400" b="1" dirty="0">
                <a:solidFill>
                  <a:srgbClr val="00B0F0"/>
                </a:solidFill>
              </a:rPr>
              <a:t>1.</a:t>
            </a:r>
            <a:r>
              <a:rPr lang="zh-CN" altLang="zh-CN" sz="4400" b="1" dirty="0">
                <a:solidFill>
                  <a:srgbClr val="00B0F0"/>
                </a:solidFill>
              </a:rPr>
              <a:t>人脸表情数据库及预处理</a:t>
            </a:r>
            <a:endParaRPr lang="zh-CN" altLang="zh-CN" sz="4400" dirty="0">
              <a:solidFill>
                <a:srgbClr val="00B0F0"/>
              </a:solidFill>
            </a:endParaRPr>
          </a:p>
          <a:p>
            <a:r>
              <a:rPr lang="en-US" altLang="zh-CN" dirty="0"/>
              <a:t>  </a:t>
            </a:r>
            <a:r>
              <a:rPr lang="zh-CN" altLang="zh-CN" dirty="0"/>
              <a:t>目前国内外现有的人脸表情数据库中的表情图像数量级比较小，无法满足深度网络对输入图像数量级的要求。所以，对人脸表情库通过一些方法来扩增是必要的。</a:t>
            </a:r>
          </a:p>
          <a:p>
            <a:r>
              <a:rPr lang="zh-CN" altLang="zh-CN" b="1" dirty="0">
                <a:solidFill>
                  <a:schemeClr val="accent1"/>
                </a:solidFill>
              </a:rPr>
              <a:t>1.        人脸表情数据库简介</a:t>
            </a:r>
            <a:endParaRPr lang="zh-CN" altLang="zh-CN" dirty="0">
              <a:solidFill>
                <a:schemeClr val="accent1"/>
              </a:solidFill>
            </a:endParaRPr>
          </a:p>
          <a:p>
            <a:r>
              <a:rPr lang="en-US" altLang="zh-CN" dirty="0"/>
              <a:t>  </a:t>
            </a:r>
            <a:r>
              <a:rPr lang="zh-CN" altLang="zh-CN" dirty="0"/>
              <a:t>目前，国内外现有的人脸表情数据库主要分为两类，一类为静态图像组成的人脸表情数据库，如：</a:t>
            </a:r>
            <a:r>
              <a:rPr lang="zh-CN" altLang="zh-CN" dirty="0">
                <a:solidFill>
                  <a:srgbClr val="FFFF00"/>
                </a:solidFill>
              </a:rPr>
              <a:t>JAFFE</a:t>
            </a:r>
            <a:r>
              <a:rPr lang="zh-CN" altLang="zh-CN" dirty="0"/>
              <a:t>；另一类为视频或从视频帧提取的表情动态图像序列组成的人脸表情数据库，如：</a:t>
            </a:r>
            <a:r>
              <a:rPr lang="zh-CN" altLang="zh-CN" dirty="0">
                <a:solidFill>
                  <a:srgbClr val="FFFF00"/>
                </a:solidFill>
              </a:rPr>
              <a:t>CK+、AFEW 6.0、FER2013、BHU。</a:t>
            </a:r>
          </a:p>
          <a:p>
            <a:r>
              <a:rPr lang="zh-CN" altLang="zh-CN" b="1" dirty="0">
                <a:solidFill>
                  <a:schemeClr val="accent1"/>
                </a:solidFill>
              </a:rPr>
              <a:t>2.        人脸表情数据库的预处理</a:t>
            </a:r>
            <a:endParaRPr lang="zh-CN" altLang="zh-CN" dirty="0">
              <a:solidFill>
                <a:schemeClr val="accent1"/>
              </a:solidFill>
            </a:endParaRPr>
          </a:p>
          <a:p>
            <a:r>
              <a:rPr lang="en-US" altLang="zh-CN" dirty="0"/>
              <a:t>  </a:t>
            </a:r>
            <a:r>
              <a:rPr lang="zh-CN" altLang="zh-CN" dirty="0"/>
              <a:t>从数据库的实例样本图像中，可以发现，有些数据库并非统一的灰度图像，且有些图像还包含了拍摄日期等其他无助于识别分类的噪声信息，所以需要对人脸表情数据库进行以下几个方面的预处理。</a:t>
            </a:r>
          </a:p>
          <a:p>
            <a:r>
              <a:rPr lang="zh-CN" altLang="zh-CN" b="1" dirty="0">
                <a:solidFill>
                  <a:schemeClr val="accent1"/>
                </a:solidFill>
              </a:rPr>
              <a:t>（1）        人脸检测</a:t>
            </a:r>
            <a:endParaRPr lang="zh-CN" altLang="zh-CN" dirty="0">
              <a:solidFill>
                <a:schemeClr val="accent1"/>
              </a:solidFill>
            </a:endParaRPr>
          </a:p>
          <a:p>
            <a:r>
              <a:rPr lang="en-US" altLang="zh-CN" dirty="0"/>
              <a:t>  </a:t>
            </a:r>
            <a:r>
              <a:rPr lang="zh-CN" altLang="zh-CN" dirty="0"/>
              <a:t>从数据库的实例样本可以看到，表情图像还包含了拍摄日期干扰噪声，而且非人脸部分占据了表情图像的很大一部分，这会影响到后续实验中的表情特征提取过程，可能会引入非表情特征的干扰，不利于分类识别，所以，先对图像进行人脸检测处理。人脸检测旨在确定输入图像中存在的所有人脸的位置和大小。</a:t>
            </a:r>
          </a:p>
          <a:p>
            <a:r>
              <a:rPr lang="zh-CN" altLang="zh-CN" b="1" dirty="0">
                <a:solidFill>
                  <a:schemeClr val="accent1"/>
                </a:solidFill>
              </a:rPr>
              <a:t>(2)        数据集扩增</a:t>
            </a:r>
            <a:endParaRPr lang="zh-CN" altLang="zh-CN" dirty="0">
              <a:solidFill>
                <a:schemeClr val="accent1"/>
              </a:solidFill>
            </a:endParaRPr>
          </a:p>
          <a:p>
            <a:r>
              <a:rPr lang="en-US" altLang="zh-CN" dirty="0"/>
              <a:t>  </a:t>
            </a:r>
            <a:r>
              <a:rPr lang="zh-CN" altLang="zh-CN" dirty="0"/>
              <a:t>对原始图像稍作变换，得到新的图像来扩增数据集，实践证明，这种方法是简单且有效的。称这种扩增叫数据集扩增，通常有两种方法，一种 crop，一种基于原始图像的几何变换。</a:t>
            </a:r>
          </a:p>
          <a:p>
            <a:r>
              <a:rPr lang="zh-CN" altLang="zh-CN" b="1" dirty="0">
                <a:solidFill>
                  <a:schemeClr val="accent1"/>
                </a:solidFill>
              </a:rPr>
              <a:t>(3)        归一化</a:t>
            </a:r>
            <a:endParaRPr lang="zh-CN" altLang="zh-CN" dirty="0">
              <a:solidFill>
                <a:schemeClr val="accent1"/>
              </a:solidFill>
            </a:endParaRPr>
          </a:p>
          <a:p>
            <a:r>
              <a:rPr lang="en-US" altLang="zh-CN" dirty="0"/>
              <a:t>  </a:t>
            </a:r>
            <a:r>
              <a:rPr lang="zh-CN" altLang="zh-CN" dirty="0"/>
              <a:t>人脸图像之所以在训练前先进行归一化，是因为这样处理后的图像对光照强度、姿势等</a:t>
            </a:r>
          </a:p>
          <a:p>
            <a:r>
              <a:rPr lang="zh-CN" altLang="zh-CN" dirty="0"/>
              <a:t>不同的成像条件具有一致性。人脸归一化包括几何归一化和灰度归一化，而几何归一化又包含尺度归一化、歪头矫正和扭脸矫正。</a:t>
            </a:r>
          </a:p>
          <a:p>
            <a:r>
              <a:rPr lang="zh-CN" altLang="zh-CN" dirty="0"/>
              <a:t> </a:t>
            </a:r>
          </a:p>
          <a:p>
            <a:endParaRPr lang="zh-CN" altLang="en-US" dirty="0"/>
          </a:p>
        </p:txBody>
      </p:sp>
    </p:spTree>
    <p:extLst>
      <p:ext uri="{BB962C8B-B14F-4D97-AF65-F5344CB8AC3E}">
        <p14:creationId xmlns:p14="http://schemas.microsoft.com/office/powerpoint/2010/main" val="1153027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 calcmode="lin" valueType="num">
                                      <p:cBhvr additive="base">
                                        <p:cTn id="7"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 calcmode="lin" valueType="num">
                                      <p:cBhvr additive="base">
                                        <p:cTn id="13"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 calcmode="lin" valueType="num">
                                      <p:cBhvr additive="base">
                                        <p:cTn id="19"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 calcmode="lin" valueType="num">
                                      <p:cBhvr additive="base">
                                        <p:cTn id="23"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 calcmode="lin" valueType="num">
                                      <p:cBhvr additive="base">
                                        <p:cTn id="29"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8">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anim calcmode="lin" valueType="num">
                                      <p:cBhvr additive="base">
                                        <p:cTn id="33"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8">
                                            <p:txEl>
                                              <p:pRg st="8" end="8"/>
                                            </p:txEl>
                                          </p:spTgt>
                                        </p:tgtEl>
                                        <p:attrNameLst>
                                          <p:attrName>style.visibility</p:attrName>
                                        </p:attrNameLst>
                                      </p:cBhvr>
                                      <p:to>
                                        <p:strVal val="visible"/>
                                      </p:to>
                                    </p:set>
                                    <p:anim calcmode="lin" valueType="num">
                                      <p:cBhvr additive="base">
                                        <p:cTn id="39"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8">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8">
                                            <p:txEl>
                                              <p:pRg st="9" end="9"/>
                                            </p:txEl>
                                          </p:spTgt>
                                        </p:tgtEl>
                                        <p:attrNameLst>
                                          <p:attrName>style.visibility</p:attrName>
                                        </p:attrNameLst>
                                      </p:cBhvr>
                                      <p:to>
                                        <p:strVal val="visible"/>
                                      </p:to>
                                    </p:set>
                                    <p:anim calcmode="lin" valueType="num">
                                      <p:cBhvr additive="base">
                                        <p:cTn id="43" dur="500" fill="hold"/>
                                        <p:tgtEl>
                                          <p:spTgt spid="8">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8">
                                            <p:txEl>
                                              <p:pRg st="10" end="10"/>
                                            </p:txEl>
                                          </p:spTgt>
                                        </p:tgtEl>
                                        <p:attrNameLst>
                                          <p:attrName>style.visibility</p:attrName>
                                        </p:attrNameLst>
                                      </p:cBhvr>
                                      <p:to>
                                        <p:strVal val="visible"/>
                                      </p:to>
                                    </p:set>
                                    <p:anim calcmode="lin" valueType="num">
                                      <p:cBhvr additive="base">
                                        <p:cTn id="49" dur="500" fill="hold"/>
                                        <p:tgtEl>
                                          <p:spTgt spid="8">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10" end="10"/>
                                            </p:txEl>
                                          </p:spTgt>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8">
                                            <p:txEl>
                                              <p:pRg st="11" end="11"/>
                                            </p:txEl>
                                          </p:spTgt>
                                        </p:tgtEl>
                                        <p:attrNameLst>
                                          <p:attrName>style.visibility</p:attrName>
                                        </p:attrNameLst>
                                      </p:cBhvr>
                                      <p:to>
                                        <p:strVal val="visible"/>
                                      </p:to>
                                    </p:set>
                                    <p:anim calcmode="lin" valueType="num">
                                      <p:cBhvr additive="base">
                                        <p:cTn id="53" dur="500" fill="hold"/>
                                        <p:tgtEl>
                                          <p:spTgt spid="8">
                                            <p:txEl>
                                              <p:pRg st="11" end="11"/>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8">
                                            <p:txEl>
                                              <p:pRg st="11" end="11"/>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8">
                                            <p:txEl>
                                              <p:pRg st="12" end="12"/>
                                            </p:txEl>
                                          </p:spTgt>
                                        </p:tgtEl>
                                        <p:attrNameLst>
                                          <p:attrName>style.visibility</p:attrName>
                                        </p:attrNameLst>
                                      </p:cBhvr>
                                      <p:to>
                                        <p:strVal val="visible"/>
                                      </p:to>
                                    </p:set>
                                    <p:anim calcmode="lin" valueType="num">
                                      <p:cBhvr additive="base">
                                        <p:cTn id="57" dur="500" fill="hold"/>
                                        <p:tgtEl>
                                          <p:spTgt spid="8">
                                            <p:txEl>
                                              <p:pRg st="12" end="12"/>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8">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688" y="-3627784"/>
            <a:ext cx="10668000" cy="4527376"/>
          </a:xfrm>
        </p:spPr>
        <p:txBody>
          <a:bodyPr rtlCol="0"/>
          <a:lstStyle/>
          <a:p>
            <a:pPr rtl="0"/>
            <a:r>
              <a:rPr lang="en-US" altLang="zh-CN" dirty="0">
                <a:solidFill>
                  <a:srgbClr val="00B0F0"/>
                </a:solidFill>
              </a:rPr>
              <a:t>2.</a:t>
            </a:r>
            <a:r>
              <a:rPr lang="zh-CN" altLang="en-US" dirty="0">
                <a:solidFill>
                  <a:srgbClr val="00B0F0"/>
                </a:solidFill>
              </a:rPr>
              <a:t>表情识别</a:t>
            </a:r>
            <a:endParaRPr dirty="0">
              <a:solidFill>
                <a:srgbClr val="00B0F0"/>
              </a:solidFill>
            </a:endParaRPr>
          </a:p>
        </p:txBody>
      </p:sp>
      <p:sp>
        <p:nvSpPr>
          <p:cNvPr id="3" name="文本占位符 2"/>
          <p:cNvSpPr>
            <a:spLocks noGrp="1"/>
          </p:cNvSpPr>
          <p:nvPr>
            <p:ph type="body" idx="1"/>
          </p:nvPr>
        </p:nvSpPr>
        <p:spPr>
          <a:xfrm>
            <a:off x="119336" y="884492"/>
            <a:ext cx="11898076" cy="5608289"/>
          </a:xfrm>
        </p:spPr>
        <p:txBody>
          <a:bodyPr rtlCol="0">
            <a:normAutofit/>
          </a:bodyPr>
          <a:lstStyle/>
          <a:p>
            <a:r>
              <a:rPr lang="zh-CN" altLang="zh-CN" sz="2400" dirty="0"/>
              <a:t>（1）</a:t>
            </a:r>
            <a:r>
              <a:rPr lang="zh-CN" altLang="zh-CN" sz="2400" b="1" dirty="0"/>
              <a:t>图像获取</a:t>
            </a:r>
            <a:r>
              <a:rPr lang="zh-CN" altLang="zh-CN" sz="2400" dirty="0"/>
              <a:t>:</a:t>
            </a:r>
            <a:r>
              <a:rPr lang="zh-CN" altLang="zh-CN" sz="2400" dirty="0">
                <a:solidFill>
                  <a:schemeClr val="tx1"/>
                </a:solidFill>
              </a:rPr>
              <a:t>通过摄像头等图像捕捉工具获取静态图像或动态图像序列。</a:t>
            </a:r>
            <a:r>
              <a:rPr lang="zh-CN" altLang="zh-CN" sz="2400" dirty="0"/>
              <a:t>  </a:t>
            </a:r>
          </a:p>
          <a:p>
            <a:r>
              <a:rPr lang="zh-CN" altLang="zh-CN" sz="2400" dirty="0"/>
              <a:t>（2）</a:t>
            </a:r>
            <a:r>
              <a:rPr lang="zh-CN" altLang="zh-CN" sz="2400" b="1" dirty="0"/>
              <a:t>图像预处理</a:t>
            </a:r>
            <a:r>
              <a:rPr lang="zh-CN" altLang="zh-CN" sz="2400" dirty="0"/>
              <a:t>:</a:t>
            </a:r>
            <a:r>
              <a:rPr lang="zh-CN" altLang="zh-CN" sz="2400" dirty="0">
                <a:solidFill>
                  <a:schemeClr val="tx1"/>
                </a:solidFill>
              </a:rPr>
              <a:t>图像的大小和灰度的归一化，头部姿态的矫正，图像分割等。</a:t>
            </a:r>
          </a:p>
          <a:p>
            <a:r>
              <a:rPr lang="zh-CN" altLang="zh-CN" sz="2400" b="1" dirty="0"/>
              <a:t>目的</a:t>
            </a:r>
            <a:r>
              <a:rPr lang="zh-CN" altLang="zh-CN" sz="2400" dirty="0"/>
              <a:t>:</a:t>
            </a:r>
            <a:r>
              <a:rPr lang="zh-CN" altLang="zh-CN" sz="2400" dirty="0">
                <a:solidFill>
                  <a:schemeClr val="tx1"/>
                </a:solidFill>
              </a:rPr>
              <a:t>改善图像质量，消除噪声，统一图像灰度值及尺寸，为后序特征提取和分类识别打好基础</a:t>
            </a:r>
          </a:p>
          <a:p>
            <a:r>
              <a:rPr lang="zh-CN" altLang="zh-CN" sz="2400" b="1" dirty="0"/>
              <a:t>主要工作</a:t>
            </a:r>
            <a:r>
              <a:rPr lang="zh-CN" altLang="zh-CN" sz="2400" dirty="0"/>
              <a:t>：</a:t>
            </a:r>
            <a:r>
              <a:rPr lang="zh-CN" altLang="zh-CN" sz="2400" dirty="0">
                <a:solidFill>
                  <a:schemeClr val="tx1"/>
                </a:solidFill>
              </a:rPr>
              <a:t>人脸表情识别子区域的分割以及表情图像的归一化处理(尺度归一和灰度归一) </a:t>
            </a:r>
          </a:p>
          <a:p>
            <a:pPr latinLnBrk="1"/>
            <a:endParaRPr lang="en-US" altLang="zh-CN" sz="4000" dirty="0">
              <a:solidFill>
                <a:schemeClr val="tx1"/>
              </a:solidFill>
            </a:endParaRPr>
          </a:p>
          <a:p>
            <a:pPr latinLnBrk="1"/>
            <a:endParaRPr lang="zh-CN" altLang="en-US" sz="3600" dirty="0">
              <a:solidFill>
                <a:schemeClr val="tx1"/>
              </a:solidFill>
            </a:endParaRPr>
          </a:p>
          <a:p>
            <a:pPr rtl="0"/>
            <a:endParaRPr dirty="0"/>
          </a:p>
        </p:txBody>
      </p:sp>
      <p:pic>
        <p:nvPicPr>
          <p:cNvPr id="5" name="图片 4">
            <a:extLst>
              <a:ext uri="{FF2B5EF4-FFF2-40B4-BE49-F238E27FC236}">
                <a16:creationId xmlns:a16="http://schemas.microsoft.com/office/drawing/2014/main" id="{DBFC73EB-7375-4A9C-BEFA-A4E46A8877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7688" y="2780928"/>
            <a:ext cx="4762500" cy="3962400"/>
          </a:xfrm>
          <a:prstGeom prst="rect">
            <a:avLst/>
          </a:prstGeom>
        </p:spPr>
      </p:pic>
    </p:spTree>
    <p:extLst>
      <p:ext uri="{BB962C8B-B14F-4D97-AF65-F5344CB8AC3E}">
        <p14:creationId xmlns:p14="http://schemas.microsoft.com/office/powerpoint/2010/main" val="98677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技术计算机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756_TF02901026_TF02901026" id="{394D99B5-E580-4D51-B986-6D4A6E2C9564}" vid="{21D4C2F2-AB67-4233-AF07-6D95B8F868C9}"/>
    </a:ext>
  </a:extLst>
</a:theme>
</file>

<file path=ppt/theme/theme2.xml><?xml version="1.0" encoding="utf-8"?>
<a:theme xmlns:a="http://schemas.openxmlformats.org/drawingml/2006/main" name="Office 主题">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1566889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2012-05-23T08:44:00+00:00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TP102901017</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836753</LocLastLocAttemptVersionLookup>
    <IsSearchable xmlns="4873beb7-5857-4685-be1f-d57550cc96cc">true</IsSearchable>
    <TemplateTemplateType xmlns="4873beb7-5857-4685-be1f-d57550cc96cc">PowerPoint Design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REDMOND\v-anij</DisplayName>
        <AccountId>2469</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098515-0C12-46CF-BC7C-69B4A13CD5FA}">
  <ds:schemaRefs>
    <ds:schemaRef ds:uri="4873beb7-5857-4685-be1f-d57550cc96cc"/>
    <ds:schemaRef ds:uri="http://www.w3.org/XML/1998/namespace"/>
    <ds:schemaRef ds:uri="http://purl.org/dc/dcmitype/"/>
    <ds:schemaRef ds:uri="http://schemas.openxmlformats.org/package/2006/metadata/core-properties"/>
    <ds:schemaRef ds:uri="http://schemas.microsoft.com/office/2006/documentManagement/types"/>
    <ds:schemaRef ds:uri="http://purl.org/dc/terms/"/>
    <ds:schemaRef ds:uri="http://schemas.microsoft.com/office/infopath/2007/PartnerControls"/>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746CFF6F-D9AA-4BC0-911A-0A1356771912}">
  <ds:schemaRefs>
    <ds:schemaRef ds:uri="http://schemas.microsoft.com/sharepoint/v3/contenttype/forms"/>
  </ds:schemaRefs>
</ds:datastoreItem>
</file>

<file path=customXml/itemProps3.xml><?xml version="1.0" encoding="utf-8"?>
<ds:datastoreItem xmlns:ds="http://schemas.openxmlformats.org/officeDocument/2006/customXml" ds:itemID="{0B5C6E15-39DC-470B-9445-F754B94580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业务技术电路板设计演示文稿（宽屏）</Template>
  <TotalTime>0</TotalTime>
  <Words>1535</Words>
  <Application>Microsoft Office PowerPoint</Application>
  <PresentationFormat>宽屏</PresentationFormat>
  <Paragraphs>121</Paragraphs>
  <Slides>14</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Gungsuh</vt:lpstr>
      <vt:lpstr>宋体</vt:lpstr>
      <vt:lpstr>微软雅黑</vt:lpstr>
      <vt:lpstr>幼圆</vt:lpstr>
      <vt:lpstr>Arial</vt:lpstr>
      <vt:lpstr>Calibri</vt:lpstr>
      <vt:lpstr>Candara</vt:lpstr>
      <vt:lpstr>Consolas</vt:lpstr>
      <vt:lpstr>Times New Roman</vt:lpstr>
      <vt:lpstr>技术计算机 16x9</vt:lpstr>
      <vt:lpstr>面部表情识别的预研报告</vt:lpstr>
      <vt:lpstr>目录</vt:lpstr>
      <vt:lpstr>面部表情识别的发展</vt:lpstr>
      <vt:lpstr>研究意义</vt:lpstr>
      <vt:lpstr>面部识别相关技术实例</vt:lpstr>
      <vt:lpstr>PowerPoint 演示文稿</vt:lpstr>
      <vt:lpstr>PowerPoint 演示文稿</vt:lpstr>
      <vt:lpstr>人脸表情识别的过程和方法</vt:lpstr>
      <vt:lpstr>2.表情识别</vt:lpstr>
      <vt:lpstr>（3）特征提取:将点阵转化成更高级别图像表述—如形状、运动、颜色、纹理、空间结构等, 在尽可能保证稳定性和识别率的前提下，对庞大的图像数据进行降维处理。</vt:lpstr>
      <vt:lpstr>（4）分类判别:包括设计和分类决策 （在表情识别的分类器设计和选择阶段） </vt:lpstr>
      <vt:lpstr>面部表情识别的难点</vt:lpstr>
      <vt:lpstr>人脸识别的研究展望</vt:lpstr>
      <vt:lpstr>Thanks        ——周嵩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2018-08-20T15:44:10Z</dcterms:created>
  <dcterms:modified xsi:type="dcterms:W3CDTF">2018-09-20T12:13:48Z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